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Lst>
  <p:sldSz cy="5143500" cx="9144000"/>
  <p:notesSz cx="6858000" cy="9144000"/>
  <p:embeddedFontLst>
    <p:embeddedFont>
      <p:font typeface="Catamaran"/>
      <p:regular r:id="rId29"/>
      <p:bold r:id="rId30"/>
    </p:embeddedFont>
    <p:embeddedFont>
      <p:font typeface="Raleway"/>
      <p:regular r:id="rId31"/>
      <p:bold r:id="rId32"/>
      <p:italic r:id="rId33"/>
      <p:boldItalic r:id="rId34"/>
    </p:embeddedFont>
    <p:embeddedFont>
      <p:font typeface="Roboto"/>
      <p:regular r:id="rId35"/>
      <p:bold r:id="rId36"/>
      <p:italic r:id="rId37"/>
      <p:boldItalic r:id="rId38"/>
    </p:embeddedFont>
    <p:embeddedFont>
      <p:font typeface="Lato"/>
      <p:regular r:id="rId39"/>
      <p:bold r:id="rId40"/>
      <p:italic r:id="rId41"/>
      <p:boldItalic r:id="rId4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3" roundtripDataSignature="AMtx7mgtEunKAdIxKRVr5BXSDxYTsh0ln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12DC293-353C-4488-8BC1-72A8E0BB60BF}">
  <a:tblStyle styleId="{A12DC293-353C-4488-8BC1-72A8E0BB60BF}"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4.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6.xml"/><Relationship Id="rId21" Type="http://schemas.openxmlformats.org/officeDocument/2006/relationships/slide" Target="slides/slide15.xml"/><Relationship Id="rId43" Type="http://customschemas.google.com/relationships/presentationmetadata" Target="meta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Catamaran-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Raleway-regular.fntdata"/><Relationship Id="rId30" Type="http://schemas.openxmlformats.org/officeDocument/2006/relationships/font" Target="fonts/Catamaran-bold.fntdata"/><Relationship Id="rId11" Type="http://schemas.openxmlformats.org/officeDocument/2006/relationships/slide" Target="slides/slide5.xml"/><Relationship Id="rId33" Type="http://schemas.openxmlformats.org/officeDocument/2006/relationships/font" Target="fonts/Raleway-italic.fntdata"/><Relationship Id="rId10" Type="http://schemas.openxmlformats.org/officeDocument/2006/relationships/slide" Target="slides/slide4.xml"/><Relationship Id="rId32" Type="http://schemas.openxmlformats.org/officeDocument/2006/relationships/font" Target="fonts/Raleway-bold.fntdata"/><Relationship Id="rId13" Type="http://schemas.openxmlformats.org/officeDocument/2006/relationships/slide" Target="slides/slide7.xml"/><Relationship Id="rId35" Type="http://schemas.openxmlformats.org/officeDocument/2006/relationships/font" Target="fonts/Roboto-regular.fntdata"/><Relationship Id="rId12" Type="http://schemas.openxmlformats.org/officeDocument/2006/relationships/slide" Target="slides/slide6.xml"/><Relationship Id="rId34" Type="http://schemas.openxmlformats.org/officeDocument/2006/relationships/font" Target="fonts/Raleway-boldItalic.fntdata"/><Relationship Id="rId15" Type="http://schemas.openxmlformats.org/officeDocument/2006/relationships/slide" Target="slides/slide9.xml"/><Relationship Id="rId37" Type="http://schemas.openxmlformats.org/officeDocument/2006/relationships/font" Target="fonts/Roboto-italic.fntdata"/><Relationship Id="rId14" Type="http://schemas.openxmlformats.org/officeDocument/2006/relationships/slide" Target="slides/slide8.xml"/><Relationship Id="rId36" Type="http://schemas.openxmlformats.org/officeDocument/2006/relationships/font" Target="fonts/Roboto-bold.fntdata"/><Relationship Id="rId17" Type="http://schemas.openxmlformats.org/officeDocument/2006/relationships/slide" Target="slides/slide11.xml"/><Relationship Id="rId39" Type="http://schemas.openxmlformats.org/officeDocument/2006/relationships/font" Target="fonts/Lato-regular.fntdata"/><Relationship Id="rId16" Type="http://schemas.openxmlformats.org/officeDocument/2006/relationships/slide" Target="slides/slide10.xml"/><Relationship Id="rId38" Type="http://schemas.openxmlformats.org/officeDocument/2006/relationships/font" Target="fonts/Roboto-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9" name="Shape 59"/>
        <p:cNvGrpSpPr/>
        <p:nvPr/>
      </p:nvGrpSpPr>
      <p:grpSpPr>
        <a:xfrm>
          <a:off x="0" y="0"/>
          <a:ext cx="0" cy="0"/>
          <a:chOff x="0" y="0"/>
          <a:chExt cx="0" cy="0"/>
        </a:xfrm>
      </p:grpSpPr>
      <p:sp>
        <p:nvSpPr>
          <p:cNvPr id="60" name="Google Shape;60;g16da98ec625_3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1" name="Google Shape;61;g16da98ec625_3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6e03fdc2d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6e03fdc2d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we are not using a pre-trained embedding for the words (like GLOVE or Word2Vec) but starting with a random initialization and we didn’t investigate further since the results where not that good (word emb dim = 300).</a:t>
            </a:r>
            <a:endParaRPr/>
          </a:p>
          <a:p>
            <a:pPr indent="0" lvl="0" marL="0" rtl="0" algn="l">
              <a:spcBef>
                <a:spcPts val="0"/>
              </a:spcBef>
              <a:spcAft>
                <a:spcPts val="0"/>
              </a:spcAft>
              <a:buNone/>
            </a:pPr>
            <a:r>
              <a:rPr lang="it"/>
              <a:t>h1,c1..h2,c2 (2* num_layers)-&gt;4 * hidden_dim -&gt; 4*512 = 2048….”late fusion” + softmax</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6e03fdc2d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6e03fdc2d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6e03fdc2d9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6e03fdc2d9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6e8034bccc_3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6e8034bccc_3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16e03fdc2d9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16e03fdc2d9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multiheaded self-attention (MSA) layer and an MLP layer</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6f45e851f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6f45e851f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g16e8034bccc_22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g16e8034bccc_2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6e8034bccc_5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6e8034bccc_5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6e8034bccc_2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6e8034bccc_2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context question embedding of BERT, often used in task like SRL and in particular shin lin paper. Once we fixed the other hparams we decided to do other experiments with d</a:t>
            </a:r>
            <a:r>
              <a:rPr lang="it"/>
              <a:t>ifferent techniques</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6e03fdc2d9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6e03fdc2d9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8" name="Google Shape;68;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6e8034bccc_5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6e8034bccc_5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16e8034bccc_52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16e8034bccc_52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6e8034bccc_5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94" name="Google Shape;294;g16e8034bccc_52_4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16da98ec625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16da98ec625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16da98ec625_3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16da98ec625_3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6da98ec625_3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6da98ec625_3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16da98ec625_3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16da98ec625_3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“drop” because bert has its internal token vocabulary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6da98ec625_3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6da98ec625_3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“drop” because bert has its internal token vocabulary ..at least 3 -&gt; correct</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6e8034bccc_3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g16e8034bccc_3_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10"/>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10"/>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4200"/>
              <a:buFont typeface="Catamaran"/>
              <a:buNone/>
              <a:defRPr sz="4200">
                <a:solidFill>
                  <a:schemeClr val="dk2"/>
                </a:solidFill>
                <a:latin typeface="Catamaran"/>
                <a:ea typeface="Catamaran"/>
                <a:cs typeface="Catamaran"/>
                <a:sym typeface="Catamaran"/>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p:txBody>
      </p:sp>
      <p:sp>
        <p:nvSpPr>
          <p:cNvPr id="12" name="Google Shape;12;p10"/>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Font typeface="Catamaran"/>
              <a:buNone/>
              <a:defRPr sz="1600">
                <a:latin typeface="Catamaran"/>
                <a:ea typeface="Catamaran"/>
                <a:cs typeface="Catamaran"/>
                <a:sym typeface="Catamaran"/>
              </a:defRPr>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3" name="Google Shape;13;p1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it"/>
              <a:t>‹#›</a:t>
            </a:fld>
            <a:endParaRPr/>
          </a:p>
        </p:txBody>
      </p:sp>
      <p:pic>
        <p:nvPicPr>
          <p:cNvPr id="14" name="Google Shape;14;p10"/>
          <p:cNvPicPr preferRelativeResize="0"/>
          <p:nvPr/>
        </p:nvPicPr>
        <p:blipFill rotWithShape="1">
          <a:blip r:embed="rId2">
            <a:alphaModFix amt="25000"/>
          </a:blip>
          <a:srcRect b="0" l="0" r="0" t="0"/>
          <a:stretch/>
        </p:blipFill>
        <p:spPr>
          <a:xfrm>
            <a:off x="6259425" y="2453225"/>
            <a:ext cx="2884575" cy="2690199"/>
          </a:xfrm>
          <a:prstGeom prst="rect">
            <a:avLst/>
          </a:prstGeom>
          <a:noFill/>
          <a:ln>
            <a:noFill/>
          </a:ln>
        </p:spPr>
      </p:pic>
      <p:sp>
        <p:nvSpPr>
          <p:cNvPr id="15" name="Google Shape;15;p10"/>
          <p:cNvSpPr/>
          <p:nvPr/>
        </p:nvSpPr>
        <p:spPr>
          <a:xfrm>
            <a:off x="830400" y="1170063"/>
            <a:ext cx="548700" cy="88200"/>
          </a:xfrm>
          <a:prstGeom prst="rect">
            <a:avLst/>
          </a:prstGeom>
          <a:solidFill>
            <a:srgbClr val="0067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 name="Google Shape;16;p10"/>
          <p:cNvSpPr/>
          <p:nvPr/>
        </p:nvSpPr>
        <p:spPr>
          <a:xfrm>
            <a:off x="1379100" y="1170063"/>
            <a:ext cx="548700" cy="88200"/>
          </a:xfrm>
          <a:prstGeom prst="rect">
            <a:avLst/>
          </a:pr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TITLE_1">
    <p:bg>
      <p:bgPr>
        <a:solidFill>
          <a:schemeClr val="lt2"/>
        </a:solidFill>
      </p:bgPr>
    </p:bg>
    <p:spTree>
      <p:nvGrpSpPr>
        <p:cNvPr id="17" name="Shape 17"/>
        <p:cNvGrpSpPr/>
        <p:nvPr/>
      </p:nvGrpSpPr>
      <p:grpSpPr>
        <a:xfrm>
          <a:off x="0" y="0"/>
          <a:ext cx="0" cy="0"/>
          <a:chOff x="0" y="0"/>
          <a:chExt cx="0" cy="0"/>
        </a:xfrm>
      </p:grpSpPr>
      <p:sp>
        <p:nvSpPr>
          <p:cNvPr id="18" name="Google Shape;18;p11"/>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1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it"/>
              <a:t>‹#›</a:t>
            </a:fld>
            <a:endParaRPr/>
          </a:p>
        </p:txBody>
      </p:sp>
      <p:sp>
        <p:nvSpPr>
          <p:cNvPr id="20" name="Google Shape;20;p11"/>
          <p:cNvSpPr txBox="1"/>
          <p:nvPr/>
        </p:nvSpPr>
        <p:spPr>
          <a:xfrm>
            <a:off x="347725" y="1983300"/>
            <a:ext cx="923700" cy="8412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4800"/>
              <a:buFont typeface="Arial"/>
              <a:buNone/>
            </a:pPr>
            <a:r>
              <a:rPr b="0" i="0" lang="it" sz="4800" u="none" cap="none" strike="noStrike">
                <a:solidFill>
                  <a:srgbClr val="000000"/>
                </a:solidFill>
                <a:latin typeface="Raleway"/>
                <a:ea typeface="Raleway"/>
                <a:cs typeface="Raleway"/>
                <a:sym typeface="Raleway"/>
              </a:rPr>
              <a:t>1</a:t>
            </a:r>
            <a:endParaRPr b="0" i="0" sz="4800" u="none" cap="none" strike="noStrike">
              <a:solidFill>
                <a:srgbClr val="000000"/>
              </a:solidFill>
              <a:latin typeface="Raleway"/>
              <a:ea typeface="Raleway"/>
              <a:cs typeface="Raleway"/>
              <a:sym typeface="Raleway"/>
            </a:endParaRPr>
          </a:p>
        </p:txBody>
      </p:sp>
      <p:sp>
        <p:nvSpPr>
          <p:cNvPr id="21" name="Google Shape;21;p11"/>
          <p:cNvSpPr txBox="1"/>
          <p:nvPr/>
        </p:nvSpPr>
        <p:spPr>
          <a:xfrm>
            <a:off x="347725" y="2937794"/>
            <a:ext cx="923700" cy="8412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4800"/>
              <a:buFont typeface="Arial"/>
              <a:buNone/>
            </a:pPr>
            <a:r>
              <a:rPr b="0" i="0" lang="it" sz="4800" u="none" cap="none" strike="noStrike">
                <a:solidFill>
                  <a:srgbClr val="000000"/>
                </a:solidFill>
                <a:latin typeface="Raleway"/>
                <a:ea typeface="Raleway"/>
                <a:cs typeface="Raleway"/>
                <a:sym typeface="Raleway"/>
              </a:rPr>
              <a:t>3</a:t>
            </a:r>
            <a:endParaRPr b="0" i="0" sz="4800" u="none" cap="none" strike="noStrike">
              <a:solidFill>
                <a:srgbClr val="000000"/>
              </a:solidFill>
              <a:latin typeface="Raleway"/>
              <a:ea typeface="Raleway"/>
              <a:cs typeface="Raleway"/>
              <a:sym typeface="Raleway"/>
            </a:endParaRPr>
          </a:p>
        </p:txBody>
      </p:sp>
      <p:sp>
        <p:nvSpPr>
          <p:cNvPr id="22" name="Google Shape;22;p11"/>
          <p:cNvSpPr txBox="1"/>
          <p:nvPr/>
        </p:nvSpPr>
        <p:spPr>
          <a:xfrm>
            <a:off x="4167025" y="1983300"/>
            <a:ext cx="923700" cy="8412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4800"/>
              <a:buFont typeface="Arial"/>
              <a:buNone/>
            </a:pPr>
            <a:r>
              <a:rPr b="0" i="0" lang="it" sz="4800" u="none" cap="none" strike="noStrike">
                <a:solidFill>
                  <a:srgbClr val="000000"/>
                </a:solidFill>
                <a:latin typeface="Raleway"/>
                <a:ea typeface="Raleway"/>
                <a:cs typeface="Raleway"/>
                <a:sym typeface="Raleway"/>
              </a:rPr>
              <a:t>2</a:t>
            </a:r>
            <a:endParaRPr b="0" i="0" sz="4800" u="none" cap="none" strike="noStrike">
              <a:solidFill>
                <a:srgbClr val="000000"/>
              </a:solidFill>
              <a:latin typeface="Raleway"/>
              <a:ea typeface="Raleway"/>
              <a:cs typeface="Raleway"/>
              <a:sym typeface="Raleway"/>
            </a:endParaRPr>
          </a:p>
        </p:txBody>
      </p:sp>
      <p:sp>
        <p:nvSpPr>
          <p:cNvPr id="23" name="Google Shape;23;p11"/>
          <p:cNvSpPr txBox="1"/>
          <p:nvPr/>
        </p:nvSpPr>
        <p:spPr>
          <a:xfrm>
            <a:off x="4167025" y="2937794"/>
            <a:ext cx="923700" cy="8412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4800"/>
              <a:buFont typeface="Arial"/>
              <a:buNone/>
            </a:pPr>
            <a:r>
              <a:rPr b="0" i="0" lang="it" sz="4800" u="none" cap="none" strike="noStrike">
                <a:solidFill>
                  <a:srgbClr val="000000"/>
                </a:solidFill>
                <a:latin typeface="Raleway"/>
                <a:ea typeface="Raleway"/>
                <a:cs typeface="Raleway"/>
                <a:sym typeface="Raleway"/>
              </a:rPr>
              <a:t>4</a:t>
            </a:r>
            <a:endParaRPr b="0" i="0" sz="4800" u="none" cap="none" strike="noStrike">
              <a:solidFill>
                <a:srgbClr val="000000"/>
              </a:solidFill>
              <a:latin typeface="Raleway"/>
              <a:ea typeface="Raleway"/>
              <a:cs typeface="Raleway"/>
              <a:sym typeface="Raleway"/>
            </a:endParaRPr>
          </a:p>
        </p:txBody>
      </p:sp>
      <p:sp>
        <p:nvSpPr>
          <p:cNvPr id="24" name="Google Shape;24;p11"/>
          <p:cNvSpPr/>
          <p:nvPr/>
        </p:nvSpPr>
        <p:spPr>
          <a:xfrm>
            <a:off x="1414300" y="1983327"/>
            <a:ext cx="26525" cy="841231"/>
          </a:xfrm>
          <a:custGeom>
            <a:rect b="b" l="l" r="r" t="t"/>
            <a:pathLst>
              <a:path extrusionOk="0" h="31989" w="1061">
                <a:moveTo>
                  <a:pt x="0" y="0"/>
                </a:moveTo>
                <a:lnTo>
                  <a:pt x="0" y="31989"/>
                </a:lnTo>
                <a:lnTo>
                  <a:pt x="1060" y="31989"/>
                </a:lnTo>
                <a:lnTo>
                  <a:pt x="1060" y="0"/>
                </a:lnTo>
                <a:close/>
              </a:path>
            </a:pathLst>
          </a:cu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aleway"/>
              <a:ea typeface="Raleway"/>
              <a:cs typeface="Raleway"/>
              <a:sym typeface="Raleway"/>
            </a:endParaRPr>
          </a:p>
        </p:txBody>
      </p:sp>
      <p:sp>
        <p:nvSpPr>
          <p:cNvPr id="25" name="Google Shape;25;p11"/>
          <p:cNvSpPr/>
          <p:nvPr/>
        </p:nvSpPr>
        <p:spPr>
          <a:xfrm>
            <a:off x="1414300" y="2937820"/>
            <a:ext cx="26525" cy="841231"/>
          </a:xfrm>
          <a:custGeom>
            <a:rect b="b" l="l" r="r" t="t"/>
            <a:pathLst>
              <a:path extrusionOk="0" h="31989" w="1061">
                <a:moveTo>
                  <a:pt x="0" y="0"/>
                </a:moveTo>
                <a:lnTo>
                  <a:pt x="0" y="31989"/>
                </a:lnTo>
                <a:lnTo>
                  <a:pt x="1060" y="31989"/>
                </a:lnTo>
                <a:lnTo>
                  <a:pt x="1060" y="0"/>
                </a:lnTo>
                <a:close/>
              </a:path>
            </a:pathLst>
          </a:cu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aleway"/>
              <a:ea typeface="Raleway"/>
              <a:cs typeface="Raleway"/>
              <a:sym typeface="Raleway"/>
            </a:endParaRPr>
          </a:p>
        </p:txBody>
      </p:sp>
      <p:sp>
        <p:nvSpPr>
          <p:cNvPr id="26" name="Google Shape;26;p11"/>
          <p:cNvSpPr/>
          <p:nvPr/>
        </p:nvSpPr>
        <p:spPr>
          <a:xfrm>
            <a:off x="5233600" y="1983327"/>
            <a:ext cx="26525" cy="841231"/>
          </a:xfrm>
          <a:custGeom>
            <a:rect b="b" l="l" r="r" t="t"/>
            <a:pathLst>
              <a:path extrusionOk="0" h="31989" w="1061">
                <a:moveTo>
                  <a:pt x="0" y="0"/>
                </a:moveTo>
                <a:lnTo>
                  <a:pt x="0" y="31989"/>
                </a:lnTo>
                <a:lnTo>
                  <a:pt x="1060" y="31989"/>
                </a:lnTo>
                <a:lnTo>
                  <a:pt x="1060" y="0"/>
                </a:lnTo>
                <a:close/>
              </a:path>
            </a:pathLst>
          </a:custGeom>
          <a:solidFill>
            <a:srgbClr val="0067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aleway"/>
              <a:ea typeface="Raleway"/>
              <a:cs typeface="Raleway"/>
              <a:sym typeface="Raleway"/>
            </a:endParaRPr>
          </a:p>
        </p:txBody>
      </p:sp>
      <p:sp>
        <p:nvSpPr>
          <p:cNvPr id="27" name="Google Shape;27;p11"/>
          <p:cNvSpPr/>
          <p:nvPr/>
        </p:nvSpPr>
        <p:spPr>
          <a:xfrm>
            <a:off x="5233600" y="2937820"/>
            <a:ext cx="26525" cy="841231"/>
          </a:xfrm>
          <a:custGeom>
            <a:rect b="b" l="l" r="r" t="t"/>
            <a:pathLst>
              <a:path extrusionOk="0" h="31989" w="1061">
                <a:moveTo>
                  <a:pt x="0" y="0"/>
                </a:moveTo>
                <a:lnTo>
                  <a:pt x="0" y="31989"/>
                </a:lnTo>
                <a:lnTo>
                  <a:pt x="1060" y="31989"/>
                </a:lnTo>
                <a:lnTo>
                  <a:pt x="1060" y="0"/>
                </a:lnTo>
                <a:close/>
              </a:path>
            </a:pathLst>
          </a:custGeom>
          <a:solidFill>
            <a:srgbClr val="0067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aleway"/>
              <a:ea typeface="Raleway"/>
              <a:cs typeface="Raleway"/>
              <a:sym typeface="Raleway"/>
            </a:endParaRPr>
          </a:p>
        </p:txBody>
      </p:sp>
      <p:sp>
        <p:nvSpPr>
          <p:cNvPr id="28" name="Google Shape;28;p11"/>
          <p:cNvSpPr txBox="1"/>
          <p:nvPr>
            <p:ph type="title"/>
          </p:nvPr>
        </p:nvSpPr>
        <p:spPr>
          <a:xfrm>
            <a:off x="727650" y="86180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29" name="Google Shape;29;p11"/>
          <p:cNvSpPr/>
          <p:nvPr/>
        </p:nvSpPr>
        <p:spPr>
          <a:xfrm flipH="1" rot="10800000">
            <a:off x="828588" y="734362"/>
            <a:ext cx="372900" cy="45900"/>
          </a:xfrm>
          <a:prstGeom prst="rect">
            <a:avLst/>
          </a:prstGeom>
          <a:solidFill>
            <a:srgbClr val="0067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0" name="Google Shape;30;p11"/>
          <p:cNvSpPr/>
          <p:nvPr/>
        </p:nvSpPr>
        <p:spPr>
          <a:xfrm flipH="1" rot="10800000">
            <a:off x="1201463" y="734362"/>
            <a:ext cx="372900" cy="45900"/>
          </a:xfrm>
          <a:prstGeom prst="rect">
            <a:avLst/>
          </a:pr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 name="Google Shape;31;p11"/>
          <p:cNvPicPr preferRelativeResize="0"/>
          <p:nvPr/>
        </p:nvPicPr>
        <p:blipFill rotWithShape="1">
          <a:blip r:embed="rId2">
            <a:alphaModFix amt="25000"/>
          </a:blip>
          <a:srcRect b="0" l="0" r="0" t="0"/>
          <a:stretch/>
        </p:blipFill>
        <p:spPr>
          <a:xfrm>
            <a:off x="7922487" y="2407925"/>
            <a:ext cx="1776325" cy="1656624"/>
          </a:xfrm>
          <a:prstGeom prst="rect">
            <a:avLst/>
          </a:prstGeom>
          <a:noFill/>
          <a:ln>
            <a:noFill/>
          </a:ln>
        </p:spPr>
      </p:pic>
      <p:sp>
        <p:nvSpPr>
          <p:cNvPr id="32" name="Google Shape;32;p11"/>
          <p:cNvSpPr txBox="1"/>
          <p:nvPr/>
        </p:nvSpPr>
        <p:spPr>
          <a:xfrm>
            <a:off x="347725" y="3875250"/>
            <a:ext cx="923700" cy="8412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4800"/>
              <a:buFont typeface="Arial"/>
              <a:buNone/>
            </a:pPr>
            <a:r>
              <a:rPr b="0" i="0" lang="it" sz="4800" u="none" cap="none" strike="noStrike">
                <a:solidFill>
                  <a:srgbClr val="000000"/>
                </a:solidFill>
                <a:latin typeface="Raleway"/>
                <a:ea typeface="Raleway"/>
                <a:cs typeface="Raleway"/>
                <a:sym typeface="Raleway"/>
              </a:rPr>
              <a:t>5</a:t>
            </a:r>
            <a:endParaRPr b="0" i="0" sz="4800" u="none" cap="none" strike="noStrike">
              <a:solidFill>
                <a:srgbClr val="000000"/>
              </a:solidFill>
              <a:latin typeface="Raleway"/>
              <a:ea typeface="Raleway"/>
              <a:cs typeface="Raleway"/>
              <a:sym typeface="Raleway"/>
            </a:endParaRPr>
          </a:p>
        </p:txBody>
      </p:sp>
      <p:sp>
        <p:nvSpPr>
          <p:cNvPr id="33" name="Google Shape;33;p11"/>
          <p:cNvSpPr txBox="1"/>
          <p:nvPr/>
        </p:nvSpPr>
        <p:spPr>
          <a:xfrm>
            <a:off x="4167025" y="3875250"/>
            <a:ext cx="923700" cy="841200"/>
          </a:xfrm>
          <a:prstGeom prst="rect">
            <a:avLst/>
          </a:prstGeom>
          <a:noFill/>
          <a:ln>
            <a:noFill/>
          </a:ln>
        </p:spPr>
        <p:txBody>
          <a:bodyPr anchorCtr="0" anchor="b" bIns="91425" lIns="91425" spcFirstLastPara="1" rIns="91425" wrap="square" tIns="91425">
            <a:noAutofit/>
          </a:bodyPr>
          <a:lstStyle/>
          <a:p>
            <a:pPr indent="0" lvl="0" marL="0" marR="0" rtl="0" algn="r">
              <a:lnSpc>
                <a:spcPct val="100000"/>
              </a:lnSpc>
              <a:spcBef>
                <a:spcPts val="0"/>
              </a:spcBef>
              <a:spcAft>
                <a:spcPts val="0"/>
              </a:spcAft>
              <a:buClr>
                <a:srgbClr val="000000"/>
              </a:buClr>
              <a:buSzPts val="4800"/>
              <a:buFont typeface="Arial"/>
              <a:buNone/>
            </a:pPr>
            <a:r>
              <a:rPr b="0" i="0" lang="it" sz="4800" u="none" cap="none" strike="noStrike">
                <a:solidFill>
                  <a:srgbClr val="000000"/>
                </a:solidFill>
                <a:latin typeface="Raleway"/>
                <a:ea typeface="Raleway"/>
                <a:cs typeface="Raleway"/>
                <a:sym typeface="Raleway"/>
              </a:rPr>
              <a:t>6</a:t>
            </a:r>
            <a:endParaRPr b="0" i="0" sz="4800" u="none" cap="none" strike="noStrike">
              <a:solidFill>
                <a:srgbClr val="000000"/>
              </a:solidFill>
              <a:latin typeface="Raleway"/>
              <a:ea typeface="Raleway"/>
              <a:cs typeface="Raleway"/>
              <a:sym typeface="Raleway"/>
            </a:endParaRPr>
          </a:p>
        </p:txBody>
      </p:sp>
      <p:sp>
        <p:nvSpPr>
          <p:cNvPr id="34" name="Google Shape;34;p11"/>
          <p:cNvSpPr/>
          <p:nvPr/>
        </p:nvSpPr>
        <p:spPr>
          <a:xfrm>
            <a:off x="1414300" y="3875277"/>
            <a:ext cx="26525" cy="841231"/>
          </a:xfrm>
          <a:custGeom>
            <a:rect b="b" l="l" r="r" t="t"/>
            <a:pathLst>
              <a:path extrusionOk="0" h="31989" w="1061">
                <a:moveTo>
                  <a:pt x="0" y="0"/>
                </a:moveTo>
                <a:lnTo>
                  <a:pt x="0" y="31989"/>
                </a:lnTo>
                <a:lnTo>
                  <a:pt x="1060" y="31989"/>
                </a:lnTo>
                <a:lnTo>
                  <a:pt x="1060" y="0"/>
                </a:lnTo>
                <a:close/>
              </a:path>
            </a:pathLst>
          </a:cu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aleway"/>
              <a:ea typeface="Raleway"/>
              <a:cs typeface="Raleway"/>
              <a:sym typeface="Raleway"/>
            </a:endParaRPr>
          </a:p>
        </p:txBody>
      </p:sp>
      <p:sp>
        <p:nvSpPr>
          <p:cNvPr id="35" name="Google Shape;35;p11"/>
          <p:cNvSpPr/>
          <p:nvPr/>
        </p:nvSpPr>
        <p:spPr>
          <a:xfrm>
            <a:off x="5233600" y="3875277"/>
            <a:ext cx="26525" cy="841231"/>
          </a:xfrm>
          <a:custGeom>
            <a:rect b="b" l="l" r="r" t="t"/>
            <a:pathLst>
              <a:path extrusionOk="0" h="31989" w="1061">
                <a:moveTo>
                  <a:pt x="0" y="0"/>
                </a:moveTo>
                <a:lnTo>
                  <a:pt x="0" y="31989"/>
                </a:lnTo>
                <a:lnTo>
                  <a:pt x="1060" y="31989"/>
                </a:lnTo>
                <a:lnTo>
                  <a:pt x="1060" y="0"/>
                </a:lnTo>
                <a:close/>
              </a:path>
            </a:pathLst>
          </a:custGeom>
          <a:solidFill>
            <a:srgbClr val="0067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Raleway"/>
              <a:ea typeface="Raleway"/>
              <a:cs typeface="Raleway"/>
              <a:sym typeface="Raleway"/>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6" name="Shape 36"/>
        <p:cNvGrpSpPr/>
        <p:nvPr/>
      </p:nvGrpSpPr>
      <p:grpSpPr>
        <a:xfrm>
          <a:off x="0" y="0"/>
          <a:ext cx="0" cy="0"/>
          <a:chOff x="0" y="0"/>
          <a:chExt cx="0" cy="0"/>
        </a:xfrm>
      </p:grpSpPr>
      <p:sp>
        <p:nvSpPr>
          <p:cNvPr id="37" name="Google Shape;37;p1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12"/>
          <p:cNvSpPr txBox="1"/>
          <p:nvPr>
            <p:ph type="title"/>
          </p:nvPr>
        </p:nvSpPr>
        <p:spPr>
          <a:xfrm>
            <a:off x="727650" y="861800"/>
            <a:ext cx="7688700" cy="5352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39" name="Google Shape;39;p12"/>
          <p:cNvSpPr txBox="1"/>
          <p:nvPr>
            <p:ph idx="1" type="body"/>
          </p:nvPr>
        </p:nvSpPr>
        <p:spPr>
          <a:xfrm>
            <a:off x="727650" y="1622025"/>
            <a:ext cx="7688700" cy="22611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40" name="Google Shape;40;p1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it"/>
              <a:t>‹#›</a:t>
            </a:fld>
            <a:endParaRPr/>
          </a:p>
        </p:txBody>
      </p:sp>
      <p:sp>
        <p:nvSpPr>
          <p:cNvPr id="41" name="Google Shape;41;p12"/>
          <p:cNvSpPr/>
          <p:nvPr/>
        </p:nvSpPr>
        <p:spPr>
          <a:xfrm>
            <a:off x="0" y="4129750"/>
            <a:ext cx="1327200" cy="1013700"/>
          </a:xfrm>
          <a:prstGeom prst="rtTriangle">
            <a:avLst/>
          </a:pr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2" name="Google Shape;42;p12"/>
          <p:cNvPicPr preferRelativeResize="0"/>
          <p:nvPr/>
        </p:nvPicPr>
        <p:blipFill rotWithShape="1">
          <a:blip r:embed="rId2">
            <a:alphaModFix/>
          </a:blip>
          <a:srcRect b="16522" l="7087" r="9620" t="14912"/>
          <a:stretch/>
        </p:blipFill>
        <p:spPr>
          <a:xfrm>
            <a:off x="99550" y="4626400"/>
            <a:ext cx="505675" cy="487800"/>
          </a:xfrm>
          <a:prstGeom prst="rect">
            <a:avLst/>
          </a:prstGeom>
          <a:noFill/>
          <a:ln>
            <a:noFill/>
          </a:ln>
        </p:spPr>
      </p:pic>
      <p:sp>
        <p:nvSpPr>
          <p:cNvPr id="43" name="Google Shape;43;p12"/>
          <p:cNvSpPr/>
          <p:nvPr/>
        </p:nvSpPr>
        <p:spPr>
          <a:xfrm flipH="1" rot="10800000">
            <a:off x="828588" y="734362"/>
            <a:ext cx="372900" cy="45900"/>
          </a:xfrm>
          <a:prstGeom prst="rect">
            <a:avLst/>
          </a:prstGeom>
          <a:solidFill>
            <a:srgbClr val="0067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12"/>
          <p:cNvSpPr/>
          <p:nvPr/>
        </p:nvSpPr>
        <p:spPr>
          <a:xfrm flipH="1" rot="10800000">
            <a:off x="1201463" y="734362"/>
            <a:ext cx="372900" cy="45900"/>
          </a:xfrm>
          <a:prstGeom prst="rect">
            <a:avLst/>
          </a:pr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 name="Google Shape;45;p12"/>
          <p:cNvSpPr txBox="1"/>
          <p:nvPr>
            <p:ph idx="2" type="subTitle"/>
          </p:nvPr>
        </p:nvSpPr>
        <p:spPr>
          <a:xfrm>
            <a:off x="1414800" y="4779100"/>
            <a:ext cx="5854500" cy="335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900"/>
              <a:buNone/>
              <a:defRPr sz="900"/>
            </a:lvl1pPr>
            <a:lvl2pPr lvl="1" algn="l">
              <a:lnSpc>
                <a:spcPct val="115000"/>
              </a:lnSpc>
              <a:spcBef>
                <a:spcPts val="1600"/>
              </a:spcBef>
              <a:spcAft>
                <a:spcPts val="0"/>
              </a:spcAft>
              <a:buSzPts val="1100"/>
              <a:buNone/>
              <a:defRPr/>
            </a:lvl2pPr>
            <a:lvl3pPr lvl="2" algn="l">
              <a:lnSpc>
                <a:spcPct val="115000"/>
              </a:lnSpc>
              <a:spcBef>
                <a:spcPts val="1600"/>
              </a:spcBef>
              <a:spcAft>
                <a:spcPts val="0"/>
              </a:spcAft>
              <a:buSzPts val="1100"/>
              <a:buNone/>
              <a:defRPr/>
            </a:lvl3pPr>
            <a:lvl4pPr lvl="3" algn="l">
              <a:lnSpc>
                <a:spcPct val="115000"/>
              </a:lnSpc>
              <a:spcBef>
                <a:spcPts val="1600"/>
              </a:spcBef>
              <a:spcAft>
                <a:spcPts val="0"/>
              </a:spcAft>
              <a:buSzPts val="1100"/>
              <a:buNone/>
              <a:defRPr/>
            </a:lvl4pPr>
            <a:lvl5pPr lvl="4" algn="l">
              <a:lnSpc>
                <a:spcPct val="115000"/>
              </a:lnSpc>
              <a:spcBef>
                <a:spcPts val="1600"/>
              </a:spcBef>
              <a:spcAft>
                <a:spcPts val="0"/>
              </a:spcAft>
              <a:buSzPts val="1100"/>
              <a:buNone/>
              <a:defRPr/>
            </a:lvl5pPr>
            <a:lvl6pPr lvl="5" algn="l">
              <a:lnSpc>
                <a:spcPct val="115000"/>
              </a:lnSpc>
              <a:spcBef>
                <a:spcPts val="1600"/>
              </a:spcBef>
              <a:spcAft>
                <a:spcPts val="0"/>
              </a:spcAft>
              <a:buSzPts val="1100"/>
              <a:buNone/>
              <a:defRPr/>
            </a:lvl6pPr>
            <a:lvl7pPr lvl="6" algn="l">
              <a:lnSpc>
                <a:spcPct val="115000"/>
              </a:lnSpc>
              <a:spcBef>
                <a:spcPts val="1600"/>
              </a:spcBef>
              <a:spcAft>
                <a:spcPts val="0"/>
              </a:spcAft>
              <a:buSzPts val="1100"/>
              <a:buNone/>
              <a:defRPr/>
            </a:lvl7pPr>
            <a:lvl8pPr lvl="7" algn="l">
              <a:lnSpc>
                <a:spcPct val="115000"/>
              </a:lnSpc>
              <a:spcBef>
                <a:spcPts val="1600"/>
              </a:spcBef>
              <a:spcAft>
                <a:spcPts val="0"/>
              </a:spcAft>
              <a:buSzPts val="1100"/>
              <a:buNone/>
              <a:defRPr/>
            </a:lvl8pPr>
            <a:lvl9pPr lvl="8" algn="l">
              <a:lnSpc>
                <a:spcPct val="115000"/>
              </a:lnSpc>
              <a:spcBef>
                <a:spcPts val="1600"/>
              </a:spcBef>
              <a:spcAft>
                <a:spcPts val="1600"/>
              </a:spcAft>
              <a:buSzPts val="11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6" name="Shape 46"/>
        <p:cNvGrpSpPr/>
        <p:nvPr/>
      </p:nvGrpSpPr>
      <p:grpSpPr>
        <a:xfrm>
          <a:off x="0" y="0"/>
          <a:ext cx="0" cy="0"/>
          <a:chOff x="0" y="0"/>
          <a:chExt cx="0" cy="0"/>
        </a:xfrm>
      </p:grpSpPr>
      <p:sp>
        <p:nvSpPr>
          <p:cNvPr id="47" name="Google Shape;47;p13"/>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 name="Google Shape;48;p13"/>
          <p:cNvSpPr txBox="1"/>
          <p:nvPr>
            <p:ph type="title"/>
          </p:nvPr>
        </p:nvSpPr>
        <p:spPr>
          <a:xfrm>
            <a:off x="770150" y="831575"/>
            <a:ext cx="3300900" cy="1360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p:txBody>
      </p:sp>
      <p:sp>
        <p:nvSpPr>
          <p:cNvPr id="49" name="Google Shape;49;p13"/>
          <p:cNvSpPr txBox="1"/>
          <p:nvPr>
            <p:ph idx="1" type="subTitle"/>
          </p:nvPr>
        </p:nvSpPr>
        <p:spPr>
          <a:xfrm>
            <a:off x="770150" y="2192250"/>
            <a:ext cx="3300900" cy="240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50" name="Google Shape;50;p13"/>
          <p:cNvSpPr txBox="1"/>
          <p:nvPr>
            <p:ph idx="2" type="body"/>
          </p:nvPr>
        </p:nvSpPr>
        <p:spPr>
          <a:xfrm>
            <a:off x="5161900" y="831575"/>
            <a:ext cx="3374400" cy="3025500"/>
          </a:xfrm>
          <a:prstGeom prst="rect">
            <a:avLst/>
          </a:prstGeom>
          <a:noFill/>
          <a:ln>
            <a:noFill/>
          </a:ln>
        </p:spPr>
        <p:txBody>
          <a:bodyPr anchorCtr="0" anchor="t" bIns="91425" lIns="91425" spcFirstLastPara="1" rIns="91425" wrap="square" tIns="91425">
            <a:no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1600"/>
              </a:spcBef>
              <a:spcAft>
                <a:spcPts val="0"/>
              </a:spcAft>
              <a:buSzPts val="1100"/>
              <a:buChar char="○"/>
              <a:defRPr/>
            </a:lvl2pPr>
            <a:lvl3pPr indent="-298450" lvl="2" marL="1371600" algn="l">
              <a:lnSpc>
                <a:spcPct val="115000"/>
              </a:lnSpc>
              <a:spcBef>
                <a:spcPts val="1600"/>
              </a:spcBef>
              <a:spcAft>
                <a:spcPts val="0"/>
              </a:spcAft>
              <a:buSzPts val="1100"/>
              <a:buChar char="■"/>
              <a:defRPr/>
            </a:lvl3pPr>
            <a:lvl4pPr indent="-298450" lvl="3" marL="1828800" algn="l">
              <a:lnSpc>
                <a:spcPct val="115000"/>
              </a:lnSpc>
              <a:spcBef>
                <a:spcPts val="1600"/>
              </a:spcBef>
              <a:spcAft>
                <a:spcPts val="0"/>
              </a:spcAft>
              <a:buSzPts val="1100"/>
              <a:buChar char="●"/>
              <a:defRPr/>
            </a:lvl4pPr>
            <a:lvl5pPr indent="-298450" lvl="4" marL="2286000" algn="l">
              <a:lnSpc>
                <a:spcPct val="115000"/>
              </a:lnSpc>
              <a:spcBef>
                <a:spcPts val="1600"/>
              </a:spcBef>
              <a:spcAft>
                <a:spcPts val="0"/>
              </a:spcAft>
              <a:buSzPts val="1100"/>
              <a:buChar char="○"/>
              <a:defRPr/>
            </a:lvl5pPr>
            <a:lvl6pPr indent="-298450" lvl="5" marL="2743200" algn="l">
              <a:lnSpc>
                <a:spcPct val="115000"/>
              </a:lnSpc>
              <a:spcBef>
                <a:spcPts val="1600"/>
              </a:spcBef>
              <a:spcAft>
                <a:spcPts val="0"/>
              </a:spcAft>
              <a:buSzPts val="1100"/>
              <a:buChar char="■"/>
              <a:defRPr/>
            </a:lvl6pPr>
            <a:lvl7pPr indent="-298450" lvl="6" marL="3200400" algn="l">
              <a:lnSpc>
                <a:spcPct val="115000"/>
              </a:lnSpc>
              <a:spcBef>
                <a:spcPts val="1600"/>
              </a:spcBef>
              <a:spcAft>
                <a:spcPts val="0"/>
              </a:spcAft>
              <a:buSzPts val="1100"/>
              <a:buChar char="●"/>
              <a:defRPr/>
            </a:lvl7pPr>
            <a:lvl8pPr indent="-298450" lvl="7" marL="3657600" algn="l">
              <a:lnSpc>
                <a:spcPct val="115000"/>
              </a:lnSpc>
              <a:spcBef>
                <a:spcPts val="1600"/>
              </a:spcBef>
              <a:spcAft>
                <a:spcPts val="0"/>
              </a:spcAft>
              <a:buSzPts val="1100"/>
              <a:buChar char="○"/>
              <a:defRPr/>
            </a:lvl8pPr>
            <a:lvl9pPr indent="-298450" lvl="8" marL="4114800" algn="l">
              <a:lnSpc>
                <a:spcPct val="115000"/>
              </a:lnSpc>
              <a:spcBef>
                <a:spcPts val="1600"/>
              </a:spcBef>
              <a:spcAft>
                <a:spcPts val="1600"/>
              </a:spcAft>
              <a:buSzPts val="1100"/>
              <a:buChar char="■"/>
              <a:defRPr/>
            </a:lvl9pPr>
          </a:lstStyle>
          <a:p/>
        </p:txBody>
      </p:sp>
      <p:sp>
        <p:nvSpPr>
          <p:cNvPr id="51" name="Google Shape;51;p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it"/>
              <a:t>‹#›</a:t>
            </a:fld>
            <a:endParaRPr/>
          </a:p>
        </p:txBody>
      </p:sp>
      <p:sp>
        <p:nvSpPr>
          <p:cNvPr id="52" name="Google Shape;52;p13"/>
          <p:cNvSpPr/>
          <p:nvPr/>
        </p:nvSpPr>
        <p:spPr>
          <a:xfrm>
            <a:off x="0" y="4129750"/>
            <a:ext cx="1327200" cy="1013700"/>
          </a:xfrm>
          <a:prstGeom prst="rtTriangle">
            <a:avLst/>
          </a:pr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3" name="Google Shape;53;p13"/>
          <p:cNvPicPr preferRelativeResize="0"/>
          <p:nvPr/>
        </p:nvPicPr>
        <p:blipFill rotWithShape="1">
          <a:blip r:embed="rId2">
            <a:alphaModFix/>
          </a:blip>
          <a:srcRect b="17784" l="0" r="0" t="13651"/>
          <a:stretch/>
        </p:blipFill>
        <p:spPr>
          <a:xfrm>
            <a:off x="0" y="4597050"/>
            <a:ext cx="607175" cy="487800"/>
          </a:xfrm>
          <a:prstGeom prst="rect">
            <a:avLst/>
          </a:prstGeom>
          <a:noFill/>
          <a:ln>
            <a:noFill/>
          </a:ln>
        </p:spPr>
      </p:pic>
      <p:sp>
        <p:nvSpPr>
          <p:cNvPr id="54" name="Google Shape;54;p13"/>
          <p:cNvSpPr/>
          <p:nvPr/>
        </p:nvSpPr>
        <p:spPr>
          <a:xfrm flipH="1" rot="10800000">
            <a:off x="828588" y="734362"/>
            <a:ext cx="372900" cy="45900"/>
          </a:xfrm>
          <a:prstGeom prst="rect">
            <a:avLst/>
          </a:prstGeom>
          <a:solidFill>
            <a:srgbClr val="0067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3"/>
          <p:cNvSpPr/>
          <p:nvPr/>
        </p:nvSpPr>
        <p:spPr>
          <a:xfrm flipH="1" rot="10800000">
            <a:off x="1201463" y="734362"/>
            <a:ext cx="372900" cy="45900"/>
          </a:xfrm>
          <a:prstGeom prst="rect">
            <a:avLst/>
          </a:pr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 name="Google Shape;56;p13"/>
          <p:cNvSpPr txBox="1"/>
          <p:nvPr>
            <p:ph idx="3" type="subTitle"/>
          </p:nvPr>
        </p:nvSpPr>
        <p:spPr>
          <a:xfrm>
            <a:off x="1414800" y="4779100"/>
            <a:ext cx="5854500" cy="335100"/>
          </a:xfrm>
          <a:prstGeom prst="rect">
            <a:avLst/>
          </a:prstGeom>
          <a:noFill/>
          <a:ln>
            <a:noFill/>
          </a:ln>
        </p:spPr>
        <p:txBody>
          <a:bodyPr anchorCtr="0" anchor="t" bIns="91425" lIns="91425" spcFirstLastPara="1" rIns="91425" wrap="square" tIns="91425">
            <a:noAutofit/>
          </a:bodyPr>
          <a:lstStyle>
            <a:lvl1pPr lvl="0" algn="l">
              <a:lnSpc>
                <a:spcPct val="115000"/>
              </a:lnSpc>
              <a:spcBef>
                <a:spcPts val="0"/>
              </a:spcBef>
              <a:spcAft>
                <a:spcPts val="0"/>
              </a:spcAft>
              <a:buSzPts val="900"/>
              <a:buNone/>
              <a:defRPr sz="900"/>
            </a:lvl1pPr>
            <a:lvl2pPr lvl="1" algn="l">
              <a:lnSpc>
                <a:spcPct val="115000"/>
              </a:lnSpc>
              <a:spcBef>
                <a:spcPts val="1600"/>
              </a:spcBef>
              <a:spcAft>
                <a:spcPts val="0"/>
              </a:spcAft>
              <a:buSzPts val="1100"/>
              <a:buNone/>
              <a:defRPr/>
            </a:lvl2pPr>
            <a:lvl3pPr lvl="2" algn="l">
              <a:lnSpc>
                <a:spcPct val="115000"/>
              </a:lnSpc>
              <a:spcBef>
                <a:spcPts val="1600"/>
              </a:spcBef>
              <a:spcAft>
                <a:spcPts val="0"/>
              </a:spcAft>
              <a:buSzPts val="1100"/>
              <a:buNone/>
              <a:defRPr/>
            </a:lvl3pPr>
            <a:lvl4pPr lvl="3" algn="l">
              <a:lnSpc>
                <a:spcPct val="115000"/>
              </a:lnSpc>
              <a:spcBef>
                <a:spcPts val="1600"/>
              </a:spcBef>
              <a:spcAft>
                <a:spcPts val="0"/>
              </a:spcAft>
              <a:buSzPts val="1100"/>
              <a:buNone/>
              <a:defRPr/>
            </a:lvl4pPr>
            <a:lvl5pPr lvl="4" algn="l">
              <a:lnSpc>
                <a:spcPct val="115000"/>
              </a:lnSpc>
              <a:spcBef>
                <a:spcPts val="1600"/>
              </a:spcBef>
              <a:spcAft>
                <a:spcPts val="0"/>
              </a:spcAft>
              <a:buSzPts val="1100"/>
              <a:buNone/>
              <a:defRPr/>
            </a:lvl5pPr>
            <a:lvl6pPr lvl="5" algn="l">
              <a:lnSpc>
                <a:spcPct val="115000"/>
              </a:lnSpc>
              <a:spcBef>
                <a:spcPts val="1600"/>
              </a:spcBef>
              <a:spcAft>
                <a:spcPts val="0"/>
              </a:spcAft>
              <a:buSzPts val="1100"/>
              <a:buNone/>
              <a:defRPr/>
            </a:lvl6pPr>
            <a:lvl7pPr lvl="6" algn="l">
              <a:lnSpc>
                <a:spcPct val="115000"/>
              </a:lnSpc>
              <a:spcBef>
                <a:spcPts val="1600"/>
              </a:spcBef>
              <a:spcAft>
                <a:spcPts val="0"/>
              </a:spcAft>
              <a:buSzPts val="1100"/>
              <a:buNone/>
              <a:defRPr/>
            </a:lvl7pPr>
            <a:lvl8pPr lvl="7" algn="l">
              <a:lnSpc>
                <a:spcPct val="115000"/>
              </a:lnSpc>
              <a:spcBef>
                <a:spcPts val="1600"/>
              </a:spcBef>
              <a:spcAft>
                <a:spcPts val="0"/>
              </a:spcAft>
              <a:buSzPts val="1100"/>
              <a:buNone/>
              <a:defRPr/>
            </a:lvl8pPr>
            <a:lvl9pPr lvl="8" algn="l">
              <a:lnSpc>
                <a:spcPct val="115000"/>
              </a:lnSpc>
              <a:spcBef>
                <a:spcPts val="1600"/>
              </a:spcBef>
              <a:spcAft>
                <a:spcPts val="1600"/>
              </a:spcAft>
              <a:buSzPts val="1100"/>
              <a:buNone/>
              <a:defRPr/>
            </a:lvl9pPr>
          </a:lstStyle>
          <a:p/>
        </p:txBody>
      </p:sp>
      <p:sp>
        <p:nvSpPr>
          <p:cNvPr id="57" name="Google Shape;57;p13"/>
          <p:cNvSpPr/>
          <p:nvPr/>
        </p:nvSpPr>
        <p:spPr>
          <a:xfrm>
            <a:off x="0" y="4129750"/>
            <a:ext cx="1327200" cy="1013700"/>
          </a:xfrm>
          <a:prstGeom prst="rtTriangle">
            <a:avLst/>
          </a:pr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8" name="Google Shape;58;p13"/>
          <p:cNvPicPr preferRelativeResize="0"/>
          <p:nvPr/>
        </p:nvPicPr>
        <p:blipFill rotWithShape="1">
          <a:blip r:embed="rId2">
            <a:alphaModFix/>
          </a:blip>
          <a:srcRect b="16522" l="7087" r="9620" t="14912"/>
          <a:stretch/>
        </p:blipFill>
        <p:spPr>
          <a:xfrm>
            <a:off x="99550" y="4626400"/>
            <a:ext cx="505675" cy="487800"/>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rgbClr val="000000"/>
              </a:buClr>
              <a:buSzPts val="2800"/>
              <a:buFont typeface="Catamaran"/>
              <a:buNone/>
              <a:defRPr b="1" i="0" sz="2800" u="none" cap="none" strike="noStrike">
                <a:solidFill>
                  <a:srgbClr val="000000"/>
                </a:solidFill>
                <a:latin typeface="Catamaran"/>
                <a:ea typeface="Catamaran"/>
                <a:cs typeface="Catamaran"/>
                <a:sym typeface="Catamaran"/>
              </a:defRPr>
            </a:lvl1pPr>
            <a:lvl2pPr lvl="1"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2pPr>
            <a:lvl3pPr lvl="2"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3pPr>
            <a:lvl4pPr lvl="3"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4pPr>
            <a:lvl5pPr lvl="4"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5pPr>
            <a:lvl6pPr lvl="5"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6pPr>
            <a:lvl7pPr lvl="6"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7pPr>
            <a:lvl8pPr lvl="7"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8pPr>
            <a:lvl9pPr lvl="8" marR="0" rtl="0" algn="l">
              <a:lnSpc>
                <a:spcPct val="100000"/>
              </a:lnSpc>
              <a:spcBef>
                <a:spcPts val="0"/>
              </a:spcBef>
              <a:spcAft>
                <a:spcPts val="0"/>
              </a:spcAft>
              <a:buClr>
                <a:srgbClr val="000000"/>
              </a:buClr>
              <a:buSzPts val="2800"/>
              <a:buFont typeface="Raleway"/>
              <a:buNone/>
              <a:defRPr b="1" i="0" sz="2800" u="none" cap="none" strike="noStrike">
                <a:solidFill>
                  <a:srgbClr val="000000"/>
                </a:solidFill>
                <a:latin typeface="Raleway"/>
                <a:ea typeface="Raleway"/>
                <a:cs typeface="Raleway"/>
                <a:sym typeface="Raleway"/>
              </a:defRPr>
            </a:lvl9pPr>
          </a:lstStyle>
          <a:p/>
        </p:txBody>
      </p:sp>
      <p:sp>
        <p:nvSpPr>
          <p:cNvPr id="7" name="Google Shape;7;p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marR="0" rtl="0" algn="l">
              <a:lnSpc>
                <a:spcPct val="115000"/>
              </a:lnSpc>
              <a:spcBef>
                <a:spcPts val="0"/>
              </a:spcBef>
              <a:spcAft>
                <a:spcPts val="0"/>
              </a:spcAft>
              <a:buClr>
                <a:schemeClr val="accent1"/>
              </a:buClr>
              <a:buSzPts val="1300"/>
              <a:buFont typeface="Catamaran"/>
              <a:buChar char="●"/>
              <a:defRPr b="0" i="0" sz="1300" u="none" cap="none" strike="noStrike">
                <a:solidFill>
                  <a:schemeClr val="accent1"/>
                </a:solidFill>
                <a:latin typeface="Catamaran"/>
                <a:ea typeface="Catamaran"/>
                <a:cs typeface="Catamaran"/>
                <a:sym typeface="Catamaran"/>
              </a:defRPr>
            </a:lvl1pPr>
            <a:lvl2pPr indent="-298450" lvl="1" marL="914400" marR="0" rtl="0" algn="l">
              <a:lnSpc>
                <a:spcPct val="115000"/>
              </a:lnSpc>
              <a:spcBef>
                <a:spcPts val="1600"/>
              </a:spcBef>
              <a:spcAft>
                <a:spcPts val="0"/>
              </a:spcAft>
              <a:buClr>
                <a:schemeClr val="accent1"/>
              </a:buClr>
              <a:buSzPts val="1100"/>
              <a:buFont typeface="Catamaran"/>
              <a:buChar char="○"/>
              <a:defRPr b="0" i="0" sz="1100" u="none" cap="none" strike="noStrike">
                <a:solidFill>
                  <a:schemeClr val="accent1"/>
                </a:solidFill>
                <a:latin typeface="Catamaran"/>
                <a:ea typeface="Catamaran"/>
                <a:cs typeface="Catamaran"/>
                <a:sym typeface="Catamaran"/>
              </a:defRPr>
            </a:lvl2pPr>
            <a:lvl3pPr indent="-298450" lvl="2" marL="1371600" marR="0" rtl="0" algn="l">
              <a:lnSpc>
                <a:spcPct val="115000"/>
              </a:lnSpc>
              <a:spcBef>
                <a:spcPts val="1600"/>
              </a:spcBef>
              <a:spcAft>
                <a:spcPts val="0"/>
              </a:spcAft>
              <a:buClr>
                <a:schemeClr val="accent1"/>
              </a:buClr>
              <a:buSzPts val="1100"/>
              <a:buFont typeface="Catamaran"/>
              <a:buChar char="■"/>
              <a:defRPr b="0" i="0" sz="1100" u="none" cap="none" strike="noStrike">
                <a:solidFill>
                  <a:schemeClr val="accent1"/>
                </a:solidFill>
                <a:latin typeface="Catamaran"/>
                <a:ea typeface="Catamaran"/>
                <a:cs typeface="Catamaran"/>
                <a:sym typeface="Catamaran"/>
              </a:defRPr>
            </a:lvl3pPr>
            <a:lvl4pPr indent="-298450" lvl="3" marL="1828800" marR="0" rtl="0" algn="l">
              <a:lnSpc>
                <a:spcPct val="115000"/>
              </a:lnSpc>
              <a:spcBef>
                <a:spcPts val="1600"/>
              </a:spcBef>
              <a:spcAft>
                <a:spcPts val="0"/>
              </a:spcAft>
              <a:buClr>
                <a:schemeClr val="accent1"/>
              </a:buClr>
              <a:buSzPts val="1100"/>
              <a:buFont typeface="Catamaran"/>
              <a:buChar char="●"/>
              <a:defRPr b="0" i="0" sz="1100" u="none" cap="none" strike="noStrike">
                <a:solidFill>
                  <a:schemeClr val="accent1"/>
                </a:solidFill>
                <a:latin typeface="Catamaran"/>
                <a:ea typeface="Catamaran"/>
                <a:cs typeface="Catamaran"/>
                <a:sym typeface="Catamaran"/>
              </a:defRPr>
            </a:lvl4pPr>
            <a:lvl5pPr indent="-298450" lvl="4" marL="2286000" marR="0" rtl="0" algn="l">
              <a:lnSpc>
                <a:spcPct val="115000"/>
              </a:lnSpc>
              <a:spcBef>
                <a:spcPts val="1600"/>
              </a:spcBef>
              <a:spcAft>
                <a:spcPts val="0"/>
              </a:spcAft>
              <a:buClr>
                <a:schemeClr val="accent1"/>
              </a:buClr>
              <a:buSzPts val="1100"/>
              <a:buFont typeface="Catamaran"/>
              <a:buChar char="○"/>
              <a:defRPr b="0" i="0" sz="1100" u="none" cap="none" strike="noStrike">
                <a:solidFill>
                  <a:schemeClr val="accent1"/>
                </a:solidFill>
                <a:latin typeface="Catamaran"/>
                <a:ea typeface="Catamaran"/>
                <a:cs typeface="Catamaran"/>
                <a:sym typeface="Catamaran"/>
              </a:defRPr>
            </a:lvl5pPr>
            <a:lvl6pPr indent="-298450" lvl="5" marL="2743200" marR="0" rtl="0" algn="l">
              <a:lnSpc>
                <a:spcPct val="115000"/>
              </a:lnSpc>
              <a:spcBef>
                <a:spcPts val="1600"/>
              </a:spcBef>
              <a:spcAft>
                <a:spcPts val="0"/>
              </a:spcAft>
              <a:buClr>
                <a:schemeClr val="accent1"/>
              </a:buClr>
              <a:buSzPts val="1100"/>
              <a:buFont typeface="Catamaran"/>
              <a:buChar char="■"/>
              <a:defRPr b="0" i="0" sz="1100" u="none" cap="none" strike="noStrike">
                <a:solidFill>
                  <a:schemeClr val="accent1"/>
                </a:solidFill>
                <a:latin typeface="Catamaran"/>
                <a:ea typeface="Catamaran"/>
                <a:cs typeface="Catamaran"/>
                <a:sym typeface="Catamaran"/>
              </a:defRPr>
            </a:lvl6pPr>
            <a:lvl7pPr indent="-298450" lvl="6" marL="3200400" marR="0" rtl="0" algn="l">
              <a:lnSpc>
                <a:spcPct val="115000"/>
              </a:lnSpc>
              <a:spcBef>
                <a:spcPts val="1600"/>
              </a:spcBef>
              <a:spcAft>
                <a:spcPts val="0"/>
              </a:spcAft>
              <a:buClr>
                <a:schemeClr val="accent1"/>
              </a:buClr>
              <a:buSzPts val="1100"/>
              <a:buFont typeface="Catamaran"/>
              <a:buChar char="●"/>
              <a:defRPr b="0" i="0" sz="1100" u="none" cap="none" strike="noStrike">
                <a:solidFill>
                  <a:schemeClr val="accent1"/>
                </a:solidFill>
                <a:latin typeface="Catamaran"/>
                <a:ea typeface="Catamaran"/>
                <a:cs typeface="Catamaran"/>
                <a:sym typeface="Catamaran"/>
              </a:defRPr>
            </a:lvl7pPr>
            <a:lvl8pPr indent="-298450" lvl="7" marL="3657600" marR="0" rtl="0" algn="l">
              <a:lnSpc>
                <a:spcPct val="115000"/>
              </a:lnSpc>
              <a:spcBef>
                <a:spcPts val="1600"/>
              </a:spcBef>
              <a:spcAft>
                <a:spcPts val="0"/>
              </a:spcAft>
              <a:buClr>
                <a:schemeClr val="accent1"/>
              </a:buClr>
              <a:buSzPts val="1100"/>
              <a:buFont typeface="Catamaran"/>
              <a:buChar char="○"/>
              <a:defRPr b="0" i="0" sz="1100" u="none" cap="none" strike="noStrike">
                <a:solidFill>
                  <a:schemeClr val="accent1"/>
                </a:solidFill>
                <a:latin typeface="Catamaran"/>
                <a:ea typeface="Catamaran"/>
                <a:cs typeface="Catamaran"/>
                <a:sym typeface="Catamaran"/>
              </a:defRPr>
            </a:lvl8pPr>
            <a:lvl9pPr indent="-298450" lvl="8" marL="4114800" marR="0" rtl="0" algn="l">
              <a:lnSpc>
                <a:spcPct val="115000"/>
              </a:lnSpc>
              <a:spcBef>
                <a:spcPts val="1600"/>
              </a:spcBef>
              <a:spcAft>
                <a:spcPts val="1600"/>
              </a:spcAft>
              <a:buClr>
                <a:schemeClr val="accent1"/>
              </a:buClr>
              <a:buSzPts val="1100"/>
              <a:buFont typeface="Catamaran"/>
              <a:buChar char="■"/>
              <a:defRPr b="0" i="0" sz="1100" u="none" cap="none" strike="noStrike">
                <a:solidFill>
                  <a:schemeClr val="accent1"/>
                </a:solidFill>
                <a:latin typeface="Catamaran"/>
                <a:ea typeface="Catamaran"/>
                <a:cs typeface="Catamaran"/>
                <a:sym typeface="Catamaran"/>
              </a:defRPr>
            </a:lvl9pPr>
          </a:lstStyle>
          <a:p/>
        </p:txBody>
      </p:sp>
      <p:sp>
        <p:nvSpPr>
          <p:cNvPr id="8" name="Google Shape;8;p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Catamaran"/>
                <a:ea typeface="Catamaran"/>
                <a:cs typeface="Catamaran"/>
                <a:sym typeface="Catamaran"/>
              </a:defRPr>
            </a:lvl9pPr>
          </a:lstStyle>
          <a:p>
            <a:pPr indent="0" lvl="0" marL="0" rtl="0" algn="r">
              <a:spcBef>
                <a:spcPts val="0"/>
              </a:spcBef>
              <a:spcAft>
                <a:spcPts val="0"/>
              </a:spcAft>
              <a:buNone/>
            </a:pPr>
            <a:fld id="{00000000-1234-1234-1234-123412341234}" type="slidenum">
              <a:rPr lang="it"/>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2.png"/><Relationship Id="rId4" Type="http://schemas.openxmlformats.org/officeDocument/2006/relationships/image" Target="../media/image8.png"/><Relationship Id="rId5" Type="http://schemas.openxmlformats.org/officeDocument/2006/relationships/image" Target="../media/image10.png"/><Relationship Id="rId6" Type="http://schemas.openxmlformats.org/officeDocument/2006/relationships/image" Target="../media/image9.png"/><Relationship Id="rId7" Type="http://schemas.openxmlformats.org/officeDocument/2006/relationships/image" Target="../media/image16.png"/><Relationship Id="rId8"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1.png"/><Relationship Id="rId4" Type="http://schemas.openxmlformats.org/officeDocument/2006/relationships/image" Target="../media/image23.png"/><Relationship Id="rId5" Type="http://schemas.openxmlformats.org/officeDocument/2006/relationships/image" Target="../media/image2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0.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8.png"/><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g16da98ec625_3_72"/>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t>DL Project: Visual QA - Coeus</a:t>
            </a:r>
            <a:endParaRPr/>
          </a:p>
          <a:p>
            <a:pPr indent="0" lvl="0" marL="0" rtl="0" algn="l">
              <a:spcBef>
                <a:spcPts val="0"/>
              </a:spcBef>
              <a:spcAft>
                <a:spcPts val="0"/>
              </a:spcAft>
              <a:buNone/>
            </a:pPr>
            <a:r>
              <a:t/>
            </a:r>
            <a:endParaRPr/>
          </a:p>
          <a:p>
            <a:pPr indent="0" lvl="0" marL="0" rtl="0" algn="l">
              <a:spcBef>
                <a:spcPts val="0"/>
              </a:spcBef>
              <a:spcAft>
                <a:spcPts val="0"/>
              </a:spcAft>
              <a:buSzPts val="4200"/>
              <a:buNone/>
            </a:pPr>
            <a:r>
              <a:t/>
            </a:r>
            <a:endParaRPr/>
          </a:p>
          <a:p>
            <a:pPr indent="0" lvl="0" marL="0" rtl="0" algn="l">
              <a:lnSpc>
                <a:spcPct val="100000"/>
              </a:lnSpc>
              <a:spcBef>
                <a:spcPts val="0"/>
              </a:spcBef>
              <a:spcAft>
                <a:spcPts val="0"/>
              </a:spcAft>
              <a:buSzPts val="4200"/>
              <a:buNone/>
            </a:pPr>
            <a:r>
              <a:t/>
            </a:r>
            <a:endParaRPr sz="3200"/>
          </a:p>
        </p:txBody>
      </p:sp>
      <p:sp>
        <p:nvSpPr>
          <p:cNvPr id="64" name="Google Shape;64;g16da98ec625_3_72"/>
          <p:cNvSpPr txBox="1"/>
          <p:nvPr>
            <p:ph idx="1" type="subTitle"/>
          </p:nvPr>
        </p:nvSpPr>
        <p:spPr>
          <a:xfrm>
            <a:off x="727950" y="3264475"/>
            <a:ext cx="7688100" cy="82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lang="it"/>
              <a:t>Dennis Rotondi</a:t>
            </a:r>
            <a:endParaRPr/>
          </a:p>
          <a:p>
            <a:pPr indent="0" lvl="0" marL="0" rtl="0" algn="l">
              <a:lnSpc>
                <a:spcPct val="100000"/>
              </a:lnSpc>
              <a:spcBef>
                <a:spcPts val="0"/>
              </a:spcBef>
              <a:spcAft>
                <a:spcPts val="0"/>
              </a:spcAft>
              <a:buSzPts val="1600"/>
              <a:buNone/>
            </a:pPr>
            <a:r>
              <a:rPr lang="it"/>
              <a:t>Leonardo Lavalle</a:t>
            </a:r>
            <a:endParaRPr/>
          </a:p>
          <a:p>
            <a:pPr indent="0" lvl="0" marL="0" rtl="0" algn="l">
              <a:lnSpc>
                <a:spcPct val="100000"/>
              </a:lnSpc>
              <a:spcBef>
                <a:spcPts val="0"/>
              </a:spcBef>
              <a:spcAft>
                <a:spcPts val="0"/>
              </a:spcAft>
              <a:buSzPts val="1600"/>
              <a:buNone/>
            </a:pPr>
            <a:r>
              <a:rPr lang="it"/>
              <a:t>Patrizio Perugini</a:t>
            </a:r>
            <a:endParaRPr/>
          </a:p>
          <a:p>
            <a:pPr indent="0" lvl="0" marL="0" rtl="0" algn="l">
              <a:lnSpc>
                <a:spcPct val="100000"/>
              </a:lnSpc>
              <a:spcBef>
                <a:spcPts val="0"/>
              </a:spcBef>
              <a:spcAft>
                <a:spcPts val="0"/>
              </a:spcAft>
              <a:buSzPts val="1600"/>
              <a:buNone/>
            </a:pPr>
            <a:r>
              <a:t/>
            </a:r>
            <a:endParaRPr/>
          </a:p>
          <a:p>
            <a:pPr indent="0" lvl="0" marL="0" rtl="0" algn="l">
              <a:lnSpc>
                <a:spcPct val="100000"/>
              </a:lnSpc>
              <a:spcBef>
                <a:spcPts val="0"/>
              </a:spcBef>
              <a:spcAft>
                <a:spcPts val="0"/>
              </a:spcAft>
              <a:buSzPts val="1600"/>
              <a:buNone/>
            </a:pPr>
            <a:r>
              <a:rPr b="1" lang="it"/>
              <a:t>Deep Learning 2021/2022 course</a:t>
            </a:r>
            <a:endParaRPr b="1"/>
          </a:p>
          <a:p>
            <a:pPr indent="0" lvl="0" marL="0" rtl="0" algn="l">
              <a:lnSpc>
                <a:spcPct val="100000"/>
              </a:lnSpc>
              <a:spcBef>
                <a:spcPts val="0"/>
              </a:spcBef>
              <a:spcAft>
                <a:spcPts val="0"/>
              </a:spcAft>
              <a:buSzPts val="1600"/>
              <a:buNone/>
            </a:pPr>
            <a:r>
              <a:rPr b="1" lang="it"/>
              <a:t>Sapienza University of Rome</a:t>
            </a:r>
            <a:endParaRPr b="1"/>
          </a:p>
        </p:txBody>
      </p:sp>
      <p:sp>
        <p:nvSpPr>
          <p:cNvPr id="65" name="Google Shape;65;g16da98ec625_3_72"/>
          <p:cNvSpPr txBox="1"/>
          <p:nvPr/>
        </p:nvSpPr>
        <p:spPr>
          <a:xfrm>
            <a:off x="2197399" y="3264475"/>
            <a:ext cx="3000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600">
                <a:solidFill>
                  <a:schemeClr val="accent1"/>
                </a:solidFill>
                <a:latin typeface="Catamaran"/>
                <a:ea typeface="Catamaran"/>
                <a:cs typeface="Catamaran"/>
                <a:sym typeface="Catamaran"/>
              </a:rPr>
              <a:t> </a:t>
            </a:r>
            <a:r>
              <a:rPr lang="it" sz="1600">
                <a:solidFill>
                  <a:schemeClr val="accent1"/>
                </a:solidFill>
                <a:latin typeface="Catamaran"/>
                <a:ea typeface="Catamaran"/>
                <a:cs typeface="Catamaran"/>
                <a:sym typeface="Catamaran"/>
              </a:rPr>
              <a:t> 1834864</a:t>
            </a:r>
            <a:endParaRPr sz="1600">
              <a:solidFill>
                <a:schemeClr val="accent1"/>
              </a:solidFill>
              <a:latin typeface="Catamaran"/>
              <a:ea typeface="Catamaran"/>
              <a:cs typeface="Catamaran"/>
              <a:sym typeface="Catamaran"/>
            </a:endParaRPr>
          </a:p>
          <a:p>
            <a:pPr indent="0" lvl="0" marL="0" rtl="0" algn="l">
              <a:spcBef>
                <a:spcPts val="0"/>
              </a:spcBef>
              <a:spcAft>
                <a:spcPts val="0"/>
              </a:spcAft>
              <a:buNone/>
            </a:pPr>
            <a:r>
              <a:rPr lang="it" sz="1600">
                <a:solidFill>
                  <a:schemeClr val="accent1"/>
                </a:solidFill>
                <a:latin typeface="Catamaran"/>
                <a:ea typeface="Catamaran"/>
                <a:cs typeface="Catamaran"/>
                <a:sym typeface="Catamaran"/>
              </a:rPr>
              <a:t>  1838492</a:t>
            </a:r>
            <a:endParaRPr sz="1600">
              <a:solidFill>
                <a:schemeClr val="accent1"/>
              </a:solidFill>
              <a:latin typeface="Catamaran"/>
              <a:ea typeface="Catamaran"/>
              <a:cs typeface="Catamaran"/>
              <a:sym typeface="Catamaran"/>
            </a:endParaRPr>
          </a:p>
          <a:p>
            <a:pPr indent="0" lvl="0" marL="0" rtl="0" algn="l">
              <a:spcBef>
                <a:spcPts val="0"/>
              </a:spcBef>
              <a:spcAft>
                <a:spcPts val="0"/>
              </a:spcAft>
              <a:buNone/>
            </a:pPr>
            <a:r>
              <a:rPr lang="it" sz="1600">
                <a:solidFill>
                  <a:schemeClr val="accent1"/>
                </a:solidFill>
                <a:latin typeface="Catamaran"/>
                <a:ea typeface="Catamaran"/>
                <a:cs typeface="Catamaran"/>
                <a:sym typeface="Catamaran"/>
              </a:rPr>
              <a:t>  1844358</a:t>
            </a:r>
            <a:endParaRPr sz="1600">
              <a:solidFill>
                <a:schemeClr val="accent1"/>
              </a:solidFill>
              <a:latin typeface="Catamaran"/>
              <a:ea typeface="Catamaran"/>
              <a:cs typeface="Catamaran"/>
              <a:sym typeface="Catamar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g16e03fdc2d9_0_0"/>
          <p:cNvSpPr txBox="1"/>
          <p:nvPr/>
        </p:nvSpPr>
        <p:spPr>
          <a:xfrm>
            <a:off x="761808" y="1844536"/>
            <a:ext cx="7270800" cy="11436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accent1"/>
              </a:buClr>
              <a:buSzPts val="1400"/>
              <a:buFont typeface="Catamaran"/>
              <a:buChar char="●"/>
            </a:pPr>
            <a:r>
              <a:rPr b="1" lang="it">
                <a:solidFill>
                  <a:schemeClr val="accent1"/>
                </a:solidFill>
                <a:highlight>
                  <a:schemeClr val="lt1"/>
                </a:highlight>
                <a:latin typeface="Catamaran"/>
                <a:ea typeface="Catamaran"/>
                <a:cs typeface="Catamaran"/>
                <a:sym typeface="Catamaran"/>
              </a:rPr>
              <a:t>Element wise multiplication</a:t>
            </a:r>
            <a:r>
              <a:rPr lang="it">
                <a:solidFill>
                  <a:schemeClr val="accent1"/>
                </a:solidFill>
                <a:highlight>
                  <a:schemeClr val="lt1"/>
                </a:highlight>
                <a:latin typeface="Catamaran"/>
                <a:ea typeface="Catamaran"/>
                <a:cs typeface="Catamaran"/>
                <a:sym typeface="Catamaran"/>
              </a:rPr>
              <a:t> of the two channels so to obtain a single embedding. This is then feed to a </a:t>
            </a:r>
            <a:r>
              <a:rPr b="1" lang="it">
                <a:solidFill>
                  <a:schemeClr val="accent1"/>
                </a:solidFill>
                <a:highlight>
                  <a:schemeClr val="lt1"/>
                </a:highlight>
                <a:latin typeface="Catamaran"/>
                <a:ea typeface="Catamaran"/>
                <a:cs typeface="Catamaran"/>
                <a:sym typeface="Catamaran"/>
              </a:rPr>
              <a:t>FC layer</a:t>
            </a:r>
            <a:r>
              <a:rPr lang="it">
                <a:solidFill>
                  <a:schemeClr val="accent1"/>
                </a:solidFill>
                <a:highlight>
                  <a:schemeClr val="lt1"/>
                </a:highlight>
                <a:latin typeface="Catamaran"/>
                <a:ea typeface="Catamaran"/>
                <a:cs typeface="Catamaran"/>
                <a:sym typeface="Catamaran"/>
              </a:rPr>
              <a:t> to predict the final answer.</a:t>
            </a:r>
            <a:endParaRPr i="1" sz="1300">
              <a:solidFill>
                <a:schemeClr val="accent1"/>
              </a:solidFill>
              <a:highlight>
                <a:schemeClr val="lt1"/>
              </a:highlight>
              <a:latin typeface="Catamaran"/>
              <a:ea typeface="Catamaran"/>
              <a:cs typeface="Catamaran"/>
              <a:sym typeface="Catamaran"/>
            </a:endParaRPr>
          </a:p>
          <a:p>
            <a:pPr indent="0" lvl="0" marL="457200" rtl="0" algn="l">
              <a:lnSpc>
                <a:spcPct val="115000"/>
              </a:lnSpc>
              <a:spcBef>
                <a:spcPts val="0"/>
              </a:spcBef>
              <a:spcAft>
                <a:spcPts val="0"/>
              </a:spcAft>
              <a:buNone/>
            </a:pPr>
            <a:r>
              <a:t/>
            </a:r>
            <a:endParaRPr i="1">
              <a:solidFill>
                <a:schemeClr val="accent1"/>
              </a:solidFill>
              <a:highlight>
                <a:schemeClr val="lt1"/>
              </a:highlight>
              <a:latin typeface="Catamaran"/>
              <a:ea typeface="Catamaran"/>
              <a:cs typeface="Catamaran"/>
              <a:sym typeface="Catamaran"/>
            </a:endParaRPr>
          </a:p>
          <a:p>
            <a:pPr indent="0" lvl="0" marL="0" rtl="0" algn="l">
              <a:spcBef>
                <a:spcPts val="0"/>
              </a:spcBef>
              <a:spcAft>
                <a:spcPts val="0"/>
              </a:spcAft>
              <a:buNone/>
            </a:pPr>
            <a:r>
              <a:t/>
            </a:r>
            <a:endParaRPr>
              <a:latin typeface="Catamaran"/>
              <a:ea typeface="Catamaran"/>
              <a:cs typeface="Catamaran"/>
              <a:sym typeface="Catamaran"/>
            </a:endParaRPr>
          </a:p>
        </p:txBody>
      </p:sp>
      <p:sp>
        <p:nvSpPr>
          <p:cNvPr id="164" name="Google Shape;164;g16e03fdc2d9_0_0"/>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Baseline: Deeper LSTM Q (2015)</a:t>
            </a:r>
            <a:endParaRPr/>
          </a:p>
        </p:txBody>
      </p:sp>
      <p:sp>
        <p:nvSpPr>
          <p:cNvPr id="165" name="Google Shape;165;g16e03fdc2d9_0_0"/>
          <p:cNvSpPr txBox="1"/>
          <p:nvPr>
            <p:ph idx="1" type="body"/>
          </p:nvPr>
        </p:nvSpPr>
        <p:spPr>
          <a:xfrm>
            <a:off x="727650" y="1622025"/>
            <a:ext cx="7688700" cy="447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595959"/>
                </a:solidFill>
                <a:highlight>
                  <a:srgbClr val="FFFFFF"/>
                </a:highlight>
              </a:rPr>
              <a:t>The model consists in 2 different channels: an </a:t>
            </a:r>
            <a:r>
              <a:rPr b="1" lang="it">
                <a:solidFill>
                  <a:srgbClr val="595959"/>
                </a:solidFill>
                <a:highlight>
                  <a:srgbClr val="FFFFFF"/>
                </a:highlight>
              </a:rPr>
              <a:t>image</a:t>
            </a:r>
            <a:r>
              <a:rPr lang="it">
                <a:solidFill>
                  <a:srgbClr val="595959"/>
                </a:solidFill>
                <a:highlight>
                  <a:srgbClr val="FFFFFF"/>
                </a:highlight>
              </a:rPr>
              <a:t> channel and a </a:t>
            </a:r>
            <a:r>
              <a:rPr b="1" lang="it">
                <a:solidFill>
                  <a:srgbClr val="595959"/>
                </a:solidFill>
                <a:highlight>
                  <a:srgbClr val="FFFFFF"/>
                </a:highlight>
              </a:rPr>
              <a:t>question</a:t>
            </a:r>
            <a:r>
              <a:rPr lang="it">
                <a:solidFill>
                  <a:srgbClr val="595959"/>
                </a:solidFill>
                <a:highlight>
                  <a:srgbClr val="FFFFFF"/>
                </a:highlight>
              </a:rPr>
              <a:t> channel.</a:t>
            </a:r>
            <a:endParaRPr>
              <a:solidFill>
                <a:srgbClr val="595959"/>
              </a:solidFill>
              <a:highlight>
                <a:srgbClr val="FFFFFF"/>
              </a:highlight>
            </a:endParaRPr>
          </a:p>
          <a:p>
            <a:pPr indent="0" lvl="0" marL="457200" rtl="0" algn="l">
              <a:spcBef>
                <a:spcPts val="0"/>
              </a:spcBef>
              <a:spcAft>
                <a:spcPts val="0"/>
              </a:spcAft>
              <a:buNone/>
            </a:pPr>
            <a:r>
              <a:t/>
            </a:r>
            <a:endParaRPr i="1" sz="1400">
              <a:solidFill>
                <a:srgbClr val="595959"/>
              </a:solidFill>
              <a:highlight>
                <a:srgbClr val="FFFFFF"/>
              </a:highlight>
            </a:endParaRPr>
          </a:p>
        </p:txBody>
      </p:sp>
      <p:sp>
        <p:nvSpPr>
          <p:cNvPr id="166" name="Google Shape;166;g16e03fdc2d9_0_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sp>
        <p:nvSpPr>
          <p:cNvPr id="167" name="Google Shape;167;g16e03fdc2d9_0_0"/>
          <p:cNvSpPr/>
          <p:nvPr/>
        </p:nvSpPr>
        <p:spPr>
          <a:xfrm>
            <a:off x="2610800" y="2521500"/>
            <a:ext cx="136500" cy="10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g16e03fdc2d9_0_0"/>
          <p:cNvSpPr/>
          <p:nvPr/>
        </p:nvSpPr>
        <p:spPr>
          <a:xfrm>
            <a:off x="1629635" y="2979517"/>
            <a:ext cx="136500" cy="1005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9" name="Google Shape;169;g16e03fdc2d9_0_0"/>
          <p:cNvPicPr preferRelativeResize="0"/>
          <p:nvPr/>
        </p:nvPicPr>
        <p:blipFill>
          <a:blip r:embed="rId3">
            <a:alphaModFix/>
          </a:blip>
          <a:stretch>
            <a:fillRect/>
          </a:stretch>
        </p:blipFill>
        <p:spPr>
          <a:xfrm>
            <a:off x="1435225" y="2426050"/>
            <a:ext cx="6868902" cy="2717399"/>
          </a:xfrm>
          <a:prstGeom prst="rect">
            <a:avLst/>
          </a:prstGeom>
          <a:noFill/>
          <a:ln>
            <a:noFill/>
          </a:ln>
        </p:spPr>
      </p:pic>
      <p:sp>
        <p:nvSpPr>
          <p:cNvPr id="170" name="Google Shape;170;g16e03fdc2d9_0_0"/>
          <p:cNvSpPr/>
          <p:nvPr/>
        </p:nvSpPr>
        <p:spPr>
          <a:xfrm>
            <a:off x="2663875" y="2477050"/>
            <a:ext cx="3344700" cy="1304100"/>
          </a:xfrm>
          <a:prstGeom prst="rect">
            <a:avLst/>
          </a:prstGeom>
          <a:solidFill>
            <a:srgbClr val="006778">
              <a:alpha val="43920"/>
            </a:srgbClr>
          </a:solidFill>
          <a:ln cap="flat" cmpd="sng" w="9525">
            <a:solidFill>
              <a:srgbClr val="00677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g16e03fdc2d9_0_0"/>
          <p:cNvSpPr/>
          <p:nvPr/>
        </p:nvSpPr>
        <p:spPr>
          <a:xfrm>
            <a:off x="1478950" y="3898550"/>
            <a:ext cx="4529700" cy="997200"/>
          </a:xfrm>
          <a:prstGeom prst="rect">
            <a:avLst/>
          </a:prstGeom>
          <a:solidFill>
            <a:srgbClr val="B0BDBF">
              <a:alpha val="43920"/>
            </a:srgbClr>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g16e03fdc2d9_0_0"/>
          <p:cNvSpPr/>
          <p:nvPr/>
        </p:nvSpPr>
        <p:spPr>
          <a:xfrm>
            <a:off x="6091000" y="2477050"/>
            <a:ext cx="1675200" cy="2418600"/>
          </a:xfrm>
          <a:prstGeom prst="rect">
            <a:avLst/>
          </a:prstGeom>
          <a:solidFill>
            <a:srgbClr val="6F0A19">
              <a:alpha val="29800"/>
            </a:srgbClr>
          </a:solidFill>
          <a:ln cap="flat" cmpd="sng" w="9525">
            <a:solidFill>
              <a:srgbClr val="6F0A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g16e03fdc2d9_0_0"/>
          <p:cNvSpPr txBox="1"/>
          <p:nvPr/>
        </p:nvSpPr>
        <p:spPr>
          <a:xfrm>
            <a:off x="754325" y="1828629"/>
            <a:ext cx="7270800" cy="13737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accent1"/>
              </a:buClr>
              <a:buSzPts val="1400"/>
              <a:buFont typeface="Catamaran"/>
              <a:buChar char="●"/>
            </a:pPr>
            <a:r>
              <a:rPr b="1" lang="it" sz="1300">
                <a:solidFill>
                  <a:schemeClr val="accent1"/>
                </a:solidFill>
                <a:highlight>
                  <a:schemeClr val="lt1"/>
                </a:highlight>
                <a:latin typeface="Catamaran"/>
                <a:ea typeface="Catamaran"/>
                <a:cs typeface="Catamaran"/>
                <a:sym typeface="Catamaran"/>
              </a:rPr>
              <a:t>Image channel</a:t>
            </a:r>
            <a:r>
              <a:rPr b="1" lang="it" sz="1500">
                <a:solidFill>
                  <a:schemeClr val="accent1"/>
                </a:solidFill>
                <a:highlight>
                  <a:schemeClr val="lt1"/>
                </a:highlight>
                <a:latin typeface="Catamaran"/>
                <a:ea typeface="Catamaran"/>
                <a:cs typeface="Catamaran"/>
                <a:sym typeface="Catamaran"/>
              </a:rPr>
              <a:t>: </a:t>
            </a:r>
            <a:r>
              <a:rPr lang="it" sz="1300">
                <a:solidFill>
                  <a:schemeClr val="accent1"/>
                </a:solidFill>
                <a:highlight>
                  <a:schemeClr val="lt1"/>
                </a:highlight>
                <a:latin typeface="Catamaran"/>
                <a:ea typeface="Catamaran"/>
                <a:cs typeface="Catamaran"/>
                <a:sym typeface="Catamaran"/>
              </a:rPr>
              <a:t>This channel provides an embedding for the </a:t>
            </a:r>
            <a:r>
              <a:rPr i="1" lang="it" sz="1300">
                <a:solidFill>
                  <a:schemeClr val="accent1"/>
                </a:solidFill>
                <a:highlight>
                  <a:schemeClr val="lt1"/>
                </a:highlight>
                <a:latin typeface="Catamaran"/>
                <a:ea typeface="Catamaran"/>
                <a:cs typeface="Catamaran"/>
                <a:sym typeface="Catamaran"/>
              </a:rPr>
              <a:t>image</a:t>
            </a:r>
            <a:r>
              <a:rPr lang="it" sz="1300">
                <a:solidFill>
                  <a:schemeClr val="accent1"/>
                </a:solidFill>
                <a:highlight>
                  <a:schemeClr val="lt1"/>
                </a:highlight>
                <a:latin typeface="Catamaran"/>
                <a:ea typeface="Catamaran"/>
                <a:cs typeface="Catamaran"/>
                <a:sym typeface="Catamaran"/>
              </a:rPr>
              <a:t>. In this part we used a </a:t>
            </a:r>
            <a:r>
              <a:rPr b="1" i="1" lang="it" sz="1300">
                <a:solidFill>
                  <a:schemeClr val="accent1"/>
                </a:solidFill>
                <a:highlight>
                  <a:schemeClr val="lt1"/>
                </a:highlight>
                <a:latin typeface="Catamaran"/>
                <a:ea typeface="Catamaran"/>
                <a:cs typeface="Catamaran"/>
                <a:sym typeface="Catamaran"/>
              </a:rPr>
              <a:t>VGG16</a:t>
            </a:r>
            <a:r>
              <a:rPr lang="it" sz="1300">
                <a:solidFill>
                  <a:schemeClr val="accent1"/>
                </a:solidFill>
                <a:highlight>
                  <a:schemeClr val="lt1"/>
                </a:highlight>
                <a:latin typeface="Catamaran"/>
                <a:ea typeface="Catamaran"/>
                <a:cs typeface="Catamaran"/>
                <a:sym typeface="Catamaran"/>
              </a:rPr>
              <a:t>. One last FC layer is built on top so to obtain an output </a:t>
            </a:r>
            <a:r>
              <a:rPr i="1" lang="it" sz="1300">
                <a:solidFill>
                  <a:schemeClr val="accent1"/>
                </a:solidFill>
                <a:highlight>
                  <a:schemeClr val="lt1"/>
                </a:highlight>
                <a:latin typeface="Catamaran"/>
                <a:ea typeface="Catamaran"/>
                <a:cs typeface="Catamaran"/>
                <a:sym typeface="Catamaran"/>
              </a:rPr>
              <a:t>1024-dim.</a:t>
            </a:r>
            <a:br>
              <a:rPr i="1" lang="it" sz="1300">
                <a:solidFill>
                  <a:schemeClr val="accent1"/>
                </a:solidFill>
                <a:highlight>
                  <a:schemeClr val="lt1"/>
                </a:highlight>
                <a:latin typeface="Catamaran"/>
                <a:ea typeface="Catamaran"/>
                <a:cs typeface="Catamaran"/>
                <a:sym typeface="Catamaran"/>
              </a:rPr>
            </a:br>
            <a:endParaRPr i="1" sz="1300">
              <a:solidFill>
                <a:schemeClr val="accent1"/>
              </a:solidFill>
              <a:highlight>
                <a:schemeClr val="lt1"/>
              </a:highlight>
              <a:latin typeface="Catamaran"/>
              <a:ea typeface="Catamaran"/>
              <a:cs typeface="Catamaran"/>
              <a:sym typeface="Catamaran"/>
            </a:endParaRPr>
          </a:p>
          <a:p>
            <a:pPr indent="0" lvl="0" marL="457200" rtl="0" algn="l">
              <a:lnSpc>
                <a:spcPct val="115000"/>
              </a:lnSpc>
              <a:spcBef>
                <a:spcPts val="0"/>
              </a:spcBef>
              <a:spcAft>
                <a:spcPts val="0"/>
              </a:spcAft>
              <a:buNone/>
            </a:pPr>
            <a:r>
              <a:t/>
            </a:r>
            <a:endParaRPr i="1">
              <a:solidFill>
                <a:schemeClr val="accent1"/>
              </a:solidFill>
              <a:highlight>
                <a:schemeClr val="lt1"/>
              </a:highlight>
              <a:latin typeface="Catamaran"/>
              <a:ea typeface="Catamaran"/>
              <a:cs typeface="Catamaran"/>
              <a:sym typeface="Catamaran"/>
            </a:endParaRPr>
          </a:p>
          <a:p>
            <a:pPr indent="0" lvl="0" marL="0" rtl="0" algn="l">
              <a:spcBef>
                <a:spcPts val="0"/>
              </a:spcBef>
              <a:spcAft>
                <a:spcPts val="0"/>
              </a:spcAft>
              <a:buNone/>
            </a:pPr>
            <a:r>
              <a:t/>
            </a:r>
            <a:endParaRPr>
              <a:latin typeface="Catamaran"/>
              <a:ea typeface="Catamaran"/>
              <a:cs typeface="Catamaran"/>
              <a:sym typeface="Catamaran"/>
            </a:endParaRPr>
          </a:p>
        </p:txBody>
      </p:sp>
      <p:sp>
        <p:nvSpPr>
          <p:cNvPr id="174" name="Google Shape;174;g16e03fdc2d9_0_0"/>
          <p:cNvSpPr txBox="1"/>
          <p:nvPr/>
        </p:nvSpPr>
        <p:spPr>
          <a:xfrm>
            <a:off x="756875" y="1818275"/>
            <a:ext cx="7265700" cy="11466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accent1"/>
              </a:buClr>
              <a:buSzPts val="1400"/>
              <a:buFont typeface="Catamaran"/>
              <a:buChar char="●"/>
            </a:pPr>
            <a:r>
              <a:rPr b="1" lang="it">
                <a:solidFill>
                  <a:schemeClr val="accent1"/>
                </a:solidFill>
                <a:highlight>
                  <a:schemeClr val="lt1"/>
                </a:highlight>
                <a:latin typeface="Catamaran"/>
                <a:ea typeface="Catamaran"/>
                <a:cs typeface="Catamaran"/>
                <a:sym typeface="Catamaran"/>
              </a:rPr>
              <a:t>Question channel</a:t>
            </a:r>
            <a:r>
              <a:rPr b="1" lang="it" sz="1600">
                <a:solidFill>
                  <a:schemeClr val="accent1"/>
                </a:solidFill>
                <a:highlight>
                  <a:schemeClr val="lt1"/>
                </a:highlight>
                <a:latin typeface="Catamaran"/>
                <a:ea typeface="Catamaran"/>
                <a:cs typeface="Catamaran"/>
                <a:sym typeface="Catamaran"/>
              </a:rPr>
              <a:t>: </a:t>
            </a:r>
            <a:r>
              <a:rPr lang="it">
                <a:solidFill>
                  <a:schemeClr val="accent1"/>
                </a:solidFill>
                <a:highlight>
                  <a:schemeClr val="lt1"/>
                </a:highlight>
                <a:latin typeface="Catamaran"/>
                <a:ea typeface="Catamaran"/>
                <a:cs typeface="Catamaran"/>
                <a:sym typeface="Catamaran"/>
              </a:rPr>
              <a:t>This channel provides an embedding for the </a:t>
            </a:r>
            <a:r>
              <a:rPr i="1" lang="it">
                <a:solidFill>
                  <a:schemeClr val="accent1"/>
                </a:solidFill>
                <a:highlight>
                  <a:schemeClr val="lt1"/>
                </a:highlight>
                <a:latin typeface="Catamaran"/>
                <a:ea typeface="Catamaran"/>
                <a:cs typeface="Catamaran"/>
                <a:sym typeface="Catamaran"/>
              </a:rPr>
              <a:t>question</a:t>
            </a:r>
            <a:r>
              <a:rPr lang="it">
                <a:solidFill>
                  <a:schemeClr val="accent1"/>
                </a:solidFill>
                <a:highlight>
                  <a:schemeClr val="lt1"/>
                </a:highlight>
                <a:latin typeface="Catamaran"/>
                <a:ea typeface="Catamaran"/>
                <a:cs typeface="Catamaran"/>
                <a:sym typeface="Catamaran"/>
              </a:rPr>
              <a:t>. </a:t>
            </a:r>
            <a:r>
              <a:rPr b="1" i="1" lang="it">
                <a:solidFill>
                  <a:schemeClr val="accent1"/>
                </a:solidFill>
                <a:highlight>
                  <a:schemeClr val="lt1"/>
                </a:highlight>
                <a:latin typeface="Catamaran"/>
                <a:ea typeface="Catamaran"/>
                <a:cs typeface="Catamaran"/>
                <a:sym typeface="Catamaran"/>
              </a:rPr>
              <a:t>LSTM</a:t>
            </a:r>
            <a:r>
              <a:rPr lang="it">
                <a:solidFill>
                  <a:schemeClr val="accent1"/>
                </a:solidFill>
                <a:highlight>
                  <a:schemeClr val="lt1"/>
                </a:highlight>
                <a:latin typeface="Catamaran"/>
                <a:ea typeface="Catamaran"/>
                <a:cs typeface="Catamaran"/>
                <a:sym typeface="Catamaran"/>
              </a:rPr>
              <a:t> with two hidden layers. One last FC layer is built on top to embed </a:t>
            </a:r>
            <a:r>
              <a:rPr i="1" lang="it">
                <a:solidFill>
                  <a:schemeClr val="accent1"/>
                </a:solidFill>
                <a:highlight>
                  <a:schemeClr val="lt1"/>
                </a:highlight>
                <a:latin typeface="Catamaran"/>
                <a:ea typeface="Catamaran"/>
                <a:cs typeface="Catamaran"/>
                <a:sym typeface="Catamaran"/>
              </a:rPr>
              <a:t>2048-dim</a:t>
            </a:r>
            <a:r>
              <a:rPr lang="it">
                <a:solidFill>
                  <a:schemeClr val="accent1"/>
                </a:solidFill>
                <a:highlight>
                  <a:schemeClr val="lt1"/>
                </a:highlight>
                <a:latin typeface="Catamaran"/>
                <a:ea typeface="Catamaran"/>
                <a:cs typeface="Catamaran"/>
                <a:sym typeface="Catamaran"/>
              </a:rPr>
              <a:t> to </a:t>
            </a:r>
            <a:r>
              <a:rPr i="1" lang="it">
                <a:solidFill>
                  <a:schemeClr val="accent1"/>
                </a:solidFill>
                <a:highlight>
                  <a:schemeClr val="lt1"/>
                </a:highlight>
                <a:latin typeface="Catamaran"/>
                <a:ea typeface="Catamaran"/>
                <a:cs typeface="Catamaran"/>
                <a:sym typeface="Catamaran"/>
              </a:rPr>
              <a:t>1024-dim.</a:t>
            </a:r>
            <a:endParaRPr>
              <a:solidFill>
                <a:schemeClr val="accent1"/>
              </a:solidFill>
              <a:highlight>
                <a:schemeClr val="lt1"/>
              </a:highlight>
              <a:latin typeface="Catamaran"/>
              <a:ea typeface="Catamaran"/>
              <a:cs typeface="Catamaran"/>
              <a:sym typeface="Catamaran"/>
            </a:endParaRPr>
          </a:p>
          <a:p>
            <a:pPr indent="0" lvl="0" marL="0" rtl="0" algn="l">
              <a:spcBef>
                <a:spcPts val="0"/>
              </a:spcBef>
              <a:spcAft>
                <a:spcPts val="0"/>
              </a:spcAft>
              <a:buNone/>
            </a:pPr>
            <a:r>
              <a:t/>
            </a:r>
            <a:endParaRPr>
              <a:latin typeface="Catamaran"/>
              <a:ea typeface="Catamaran"/>
              <a:cs typeface="Catamaran"/>
              <a:sym typeface="Catamaran"/>
            </a:endParaRPr>
          </a:p>
          <a:p>
            <a:pPr indent="0" lvl="0" marL="0" rtl="0" algn="l">
              <a:spcBef>
                <a:spcPts val="0"/>
              </a:spcBef>
              <a:spcAft>
                <a:spcPts val="0"/>
              </a:spcAft>
              <a:buNone/>
            </a:pPr>
            <a:r>
              <a:t/>
            </a:r>
            <a:endParaRPr>
              <a:latin typeface="Catamaran"/>
              <a:ea typeface="Catamaran"/>
              <a:cs typeface="Catamaran"/>
              <a:sym typeface="Catamar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1000"/>
                                        <p:tgtEl>
                                          <p:spTgt spid="173"/>
                                        </p:tgtEl>
                                      </p:cBhvr>
                                    </p:animEffect>
                                  </p:childTnLst>
                                </p:cTn>
                              </p:par>
                              <p:par>
                                <p:cTn fill="hold" nodeType="with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10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70"/>
                                        </p:tgtEl>
                                      </p:cBhvr>
                                    </p:animEffect>
                                    <p:set>
                                      <p:cBhvr>
                                        <p:cTn dur="1" fill="hold">
                                          <p:stCondLst>
                                            <p:cond delay="1000"/>
                                          </p:stCondLst>
                                        </p:cTn>
                                        <p:tgtEl>
                                          <p:spTgt spid="170"/>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3"/>
                                        </p:tgtEl>
                                      </p:cBhvr>
                                    </p:animEffect>
                                    <p:set>
                                      <p:cBhvr>
                                        <p:cTn dur="1" fill="hold">
                                          <p:stCondLst>
                                            <p:cond delay="1000"/>
                                          </p:stCondLst>
                                        </p:cTn>
                                        <p:tgtEl>
                                          <p:spTgt spid="173"/>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1000"/>
                                        <p:tgtEl>
                                          <p:spTgt spid="171"/>
                                        </p:tgtEl>
                                      </p:cBhvr>
                                    </p:animEffect>
                                  </p:childTnLst>
                                </p:cTn>
                              </p:par>
                              <p:par>
                                <p:cTn fill="hold" nodeType="withEffect" presetClass="entr" presetID="10" presetSubtype="0">
                                  <p:stCondLst>
                                    <p:cond delay="0"/>
                                  </p:stCondLst>
                                  <p:childTnLst>
                                    <p:set>
                                      <p:cBhvr>
                                        <p:cTn dur="1" fill="hold">
                                          <p:stCondLst>
                                            <p:cond delay="0"/>
                                          </p:stCondLst>
                                        </p:cTn>
                                        <p:tgtEl>
                                          <p:spTgt spid="174"/>
                                        </p:tgtEl>
                                        <p:attrNameLst>
                                          <p:attrName>style.visibility</p:attrName>
                                        </p:attrNameLst>
                                      </p:cBhvr>
                                      <p:to>
                                        <p:strVal val="visible"/>
                                      </p:to>
                                    </p:set>
                                    <p:animEffect filter="fade" transition="in">
                                      <p:cBhvr>
                                        <p:cTn dur="1000"/>
                                        <p:tgtEl>
                                          <p:spTgt spid="17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71"/>
                                        </p:tgtEl>
                                      </p:cBhvr>
                                    </p:animEffect>
                                    <p:set>
                                      <p:cBhvr>
                                        <p:cTn dur="1" fill="hold">
                                          <p:stCondLst>
                                            <p:cond delay="1000"/>
                                          </p:stCondLst>
                                        </p:cTn>
                                        <p:tgtEl>
                                          <p:spTgt spid="171"/>
                                        </p:tgtEl>
                                        <p:attrNameLst>
                                          <p:attrName>style.visibility</p:attrName>
                                        </p:attrNameLst>
                                      </p:cBhvr>
                                      <p:to>
                                        <p:strVal val="hidden"/>
                                      </p:to>
                                    </p:set>
                                  </p:childTnLst>
                                </p:cTn>
                              </p:par>
                              <p:par>
                                <p:cTn fill="hold" nodeType="withEffect" presetClass="exit" presetID="10" presetSubtype="0">
                                  <p:stCondLst>
                                    <p:cond delay="0"/>
                                  </p:stCondLst>
                                  <p:childTnLst>
                                    <p:animEffect filter="fade" transition="out">
                                      <p:cBhvr>
                                        <p:cTn dur="1000"/>
                                        <p:tgtEl>
                                          <p:spTgt spid="174"/>
                                        </p:tgtEl>
                                      </p:cBhvr>
                                    </p:animEffect>
                                    <p:set>
                                      <p:cBhvr>
                                        <p:cTn dur="1" fill="hold">
                                          <p:stCondLst>
                                            <p:cond delay="1000"/>
                                          </p:stCondLst>
                                        </p:cTn>
                                        <p:tgtEl>
                                          <p:spTgt spid="174"/>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1000"/>
                                        <p:tgtEl>
                                          <p:spTgt spid="163"/>
                                        </p:tgtEl>
                                      </p:cBhvr>
                                    </p:animEffect>
                                  </p:childTnLst>
                                </p:cTn>
                              </p:par>
                              <p:par>
                                <p:cTn fill="hold" nodeType="with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1000"/>
                                        <p:tgtEl>
                                          <p:spTgt spid="17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16e03fdc2d9_0_15"/>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Baseline: Conclusions</a:t>
            </a:r>
            <a:endParaRPr/>
          </a:p>
        </p:txBody>
      </p:sp>
      <p:sp>
        <p:nvSpPr>
          <p:cNvPr id="180" name="Google Shape;180;g16e03fdc2d9_0_15"/>
          <p:cNvSpPr txBox="1"/>
          <p:nvPr>
            <p:ph idx="1" type="body"/>
          </p:nvPr>
        </p:nvSpPr>
        <p:spPr>
          <a:xfrm>
            <a:off x="727650" y="1461450"/>
            <a:ext cx="7688700" cy="328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0"/>
              </a:spcBef>
              <a:spcAft>
                <a:spcPts val="0"/>
              </a:spcAft>
              <a:buNone/>
            </a:pPr>
            <a:r>
              <a:rPr lang="it" sz="1200">
                <a:solidFill>
                  <a:srgbClr val="212121"/>
                </a:solidFill>
                <a:highlight>
                  <a:srgbClr val="FFFFFF"/>
                </a:highlight>
              </a:rPr>
              <a:t> </a:t>
            </a:r>
            <a:endParaRPr sz="1200">
              <a:solidFill>
                <a:srgbClr val="212121"/>
              </a:solidFill>
              <a:highlight>
                <a:srgbClr val="FFFFFF"/>
              </a:highlight>
            </a:endParaRPr>
          </a:p>
          <a:p>
            <a:pPr indent="0" lvl="0" marL="0" rtl="0" algn="l">
              <a:spcBef>
                <a:spcPts val="0"/>
              </a:spcBef>
              <a:spcAft>
                <a:spcPts val="0"/>
              </a:spcAft>
              <a:buNone/>
            </a:pPr>
            <a:r>
              <a:t/>
            </a:r>
            <a:endParaRPr>
              <a:solidFill>
                <a:srgbClr val="212121"/>
              </a:solidFill>
              <a:highlight>
                <a:srgbClr val="FFFFFF"/>
              </a:highlight>
            </a:endParaRPr>
          </a:p>
          <a:p>
            <a:pPr indent="0" lvl="0" marL="0" rtl="0" algn="l">
              <a:spcBef>
                <a:spcPts val="0"/>
              </a:spcBef>
              <a:spcAft>
                <a:spcPts val="0"/>
              </a:spcAft>
              <a:buNone/>
            </a:pPr>
            <a:r>
              <a:t/>
            </a:r>
            <a:endParaRPr>
              <a:solidFill>
                <a:srgbClr val="212121"/>
              </a:solidFill>
              <a:highlight>
                <a:srgbClr val="FFFFFF"/>
              </a:highlight>
            </a:endParaRPr>
          </a:p>
          <a:p>
            <a:pPr indent="0" lvl="0" marL="0" rtl="0" algn="l">
              <a:spcBef>
                <a:spcPts val="0"/>
              </a:spcBef>
              <a:spcAft>
                <a:spcPts val="0"/>
              </a:spcAft>
              <a:buNone/>
            </a:pPr>
            <a:r>
              <a:t/>
            </a:r>
            <a:endParaRPr>
              <a:solidFill>
                <a:srgbClr val="212121"/>
              </a:solidFill>
              <a:highlight>
                <a:srgbClr val="FFFFFF"/>
              </a:highlight>
            </a:endParaRPr>
          </a:p>
          <a:p>
            <a:pPr indent="0" lvl="0" marL="0" rtl="0" algn="l">
              <a:spcBef>
                <a:spcPts val="0"/>
              </a:spcBef>
              <a:spcAft>
                <a:spcPts val="0"/>
              </a:spcAft>
              <a:buNone/>
            </a:pPr>
            <a:r>
              <a:t/>
            </a:r>
            <a:endParaRPr>
              <a:solidFill>
                <a:srgbClr val="212121"/>
              </a:solidFill>
              <a:highlight>
                <a:srgbClr val="FFFFFF"/>
              </a:highlight>
            </a:endParaRPr>
          </a:p>
          <a:p>
            <a:pPr indent="0" lvl="0" marL="0" rtl="0" algn="l">
              <a:spcBef>
                <a:spcPts val="0"/>
              </a:spcBef>
              <a:spcAft>
                <a:spcPts val="0"/>
              </a:spcAft>
              <a:buNone/>
            </a:pPr>
            <a:r>
              <a:rPr lang="it">
                <a:highlight>
                  <a:srgbClr val="FFFFFF"/>
                </a:highlight>
              </a:rPr>
              <a:t>Using </a:t>
            </a:r>
            <a:r>
              <a:rPr i="1" lang="it">
                <a:highlight>
                  <a:srgbClr val="FFFFFF"/>
                </a:highlight>
              </a:rPr>
              <a:t>VGG,</a:t>
            </a:r>
            <a:r>
              <a:rPr lang="it">
                <a:highlight>
                  <a:srgbClr val="FFFFFF"/>
                </a:highlight>
              </a:rPr>
              <a:t> the model is </a:t>
            </a:r>
            <a:r>
              <a:rPr b="1" lang="it">
                <a:highlight>
                  <a:srgbClr val="FFFFFF"/>
                </a:highlight>
              </a:rPr>
              <a:t>not able to correctly learn specific features</a:t>
            </a:r>
            <a:r>
              <a:rPr lang="it">
                <a:highlight>
                  <a:srgbClr val="FFFFFF"/>
                </a:highlight>
              </a:rPr>
              <a:t> in an image (</a:t>
            </a:r>
            <a:r>
              <a:rPr i="1" lang="it">
                <a:highlight>
                  <a:srgbClr val="FFFFFF"/>
                </a:highlight>
              </a:rPr>
              <a:t>for instance to count objects</a:t>
            </a:r>
            <a:r>
              <a:rPr lang="it">
                <a:highlight>
                  <a:srgbClr val="FFFFFF"/>
                </a:highlight>
              </a:rPr>
              <a:t>), but it is only able in some cases to answer easy questions which would require a </a:t>
            </a:r>
            <a:r>
              <a:rPr i="1" lang="it">
                <a:highlight>
                  <a:srgbClr val="FFFFFF"/>
                </a:highlight>
              </a:rPr>
              <a:t>yes/no</a:t>
            </a:r>
            <a:r>
              <a:rPr lang="it">
                <a:highlight>
                  <a:srgbClr val="FFFFFF"/>
                </a:highlight>
              </a:rPr>
              <a:t> answer. </a:t>
            </a:r>
            <a:endParaRPr>
              <a:highlight>
                <a:srgbClr val="FFFFFF"/>
              </a:highlight>
            </a:endParaRPr>
          </a:p>
          <a:p>
            <a:pPr indent="0" lvl="0" marL="0" rtl="0" algn="l">
              <a:spcBef>
                <a:spcPts val="0"/>
              </a:spcBef>
              <a:spcAft>
                <a:spcPts val="0"/>
              </a:spcAft>
              <a:buNone/>
            </a:pPr>
            <a:r>
              <a:rPr lang="it">
                <a:highlight>
                  <a:srgbClr val="FFFFFF"/>
                </a:highlight>
              </a:rPr>
              <a:t>This subproblem can be seen as a classification task that our model is able to solve</a:t>
            </a:r>
            <a:r>
              <a:rPr lang="it" sz="1200">
                <a:highlight>
                  <a:srgbClr val="FFFFFF"/>
                </a:highlight>
              </a:rPr>
              <a:t>.</a:t>
            </a:r>
            <a:endParaRPr sz="1200">
              <a:highlight>
                <a:srgbClr val="FFFFFF"/>
              </a:highlight>
            </a:endParaRPr>
          </a:p>
          <a:p>
            <a:pPr indent="0" lvl="0" marL="0" rtl="0" algn="l">
              <a:spcBef>
                <a:spcPts val="0"/>
              </a:spcBef>
              <a:spcAft>
                <a:spcPts val="0"/>
              </a:spcAft>
              <a:buNone/>
            </a:pPr>
            <a:r>
              <a:rPr lang="it">
                <a:highlight>
                  <a:srgbClr val="FFFFFF"/>
                </a:highlight>
              </a:rPr>
              <a:t>We also tried to use a </a:t>
            </a:r>
            <a:r>
              <a:rPr b="1" lang="it">
                <a:highlight>
                  <a:srgbClr val="FFFFFF"/>
                </a:highlight>
              </a:rPr>
              <a:t>Bi-LSTM </a:t>
            </a:r>
            <a:r>
              <a:rPr lang="it">
                <a:highlight>
                  <a:srgbClr val="FFFFFF"/>
                </a:highlight>
              </a:rPr>
              <a:t>to attain better performances, but we got the same training trend.</a:t>
            </a:r>
            <a:endParaRPr>
              <a:highlight>
                <a:srgbClr val="FFFFFF"/>
              </a:highlight>
            </a:endParaRPr>
          </a:p>
          <a:p>
            <a:pPr indent="0" lvl="0" marL="0" rtl="0" algn="l">
              <a:spcBef>
                <a:spcPts val="0"/>
              </a:spcBef>
              <a:spcAft>
                <a:spcPts val="0"/>
              </a:spcAft>
              <a:buNone/>
            </a:pPr>
            <a:r>
              <a:t/>
            </a:r>
            <a:endParaRPr b="1" i="1">
              <a:highlight>
                <a:srgbClr val="FFFFFF"/>
              </a:highlight>
            </a:endParaRPr>
          </a:p>
          <a:p>
            <a:pPr indent="0" lvl="0" marL="0" rtl="0" algn="l">
              <a:spcBef>
                <a:spcPts val="0"/>
              </a:spcBef>
              <a:spcAft>
                <a:spcPts val="0"/>
              </a:spcAft>
              <a:buNone/>
            </a:pPr>
            <a:r>
              <a:rPr b="1" i="1" lang="it">
                <a:highlight>
                  <a:srgbClr val="FFFFFF"/>
                </a:highlight>
              </a:rPr>
              <a:t>The bottleneck of our network is the Vision Model (VGG).</a:t>
            </a:r>
            <a:endParaRPr b="1" sz="1400">
              <a:highlight>
                <a:srgbClr val="FFFFFF"/>
              </a:highlight>
            </a:endParaRPr>
          </a:p>
        </p:txBody>
      </p:sp>
      <p:sp>
        <p:nvSpPr>
          <p:cNvPr id="181" name="Google Shape;181;g16e03fdc2d9_0_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graphicFrame>
        <p:nvGraphicFramePr>
          <p:cNvPr id="182" name="Google Shape;182;g16e03fdc2d9_0_15"/>
          <p:cNvGraphicFramePr/>
          <p:nvPr/>
        </p:nvGraphicFramePr>
        <p:xfrm>
          <a:off x="829275" y="1566138"/>
          <a:ext cx="3000000" cy="3000000"/>
        </p:xfrm>
        <a:graphic>
          <a:graphicData uri="http://schemas.openxmlformats.org/drawingml/2006/table">
            <a:tbl>
              <a:tblPr>
                <a:noFill/>
                <a:tableStyleId>{A12DC293-353C-4488-8BC1-72A8E0BB60BF}</a:tableStyleId>
              </a:tblPr>
              <a:tblGrid>
                <a:gridCol w="1002500"/>
                <a:gridCol w="897700"/>
                <a:gridCol w="950100"/>
                <a:gridCol w="950100"/>
                <a:gridCol w="950100"/>
              </a:tblGrid>
              <a:tr h="376875">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model</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yes/no</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other</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number</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total</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r>
              <a:tr h="376900">
                <a:tc>
                  <a:txBody>
                    <a:bodyPr/>
                    <a:lstStyle/>
                    <a:p>
                      <a:pPr indent="0" lvl="0" marL="0" rtl="0" algn="ctr">
                        <a:spcBef>
                          <a:spcPts val="0"/>
                        </a:spcBef>
                        <a:spcAft>
                          <a:spcPts val="0"/>
                        </a:spcAft>
                        <a:buNone/>
                      </a:pPr>
                      <a:r>
                        <a:rPr lang="it" sz="1300">
                          <a:solidFill>
                            <a:srgbClr val="006778"/>
                          </a:solidFill>
                          <a:latin typeface="Catamaran"/>
                          <a:ea typeface="Catamaran"/>
                          <a:cs typeface="Catamaran"/>
                          <a:sym typeface="Catamaran"/>
                        </a:rPr>
                        <a:t>w/LSTM</a:t>
                      </a:r>
                      <a:endParaRPr sz="1300">
                        <a:solidFill>
                          <a:srgbClr val="006778"/>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0.6</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0.0078</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0.0027</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0.254</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r h="384350">
                <a:tc>
                  <a:txBody>
                    <a:bodyPr/>
                    <a:lstStyle/>
                    <a:p>
                      <a:pPr indent="0" lvl="0" marL="0" rtl="0" algn="ctr">
                        <a:spcBef>
                          <a:spcPts val="0"/>
                        </a:spcBef>
                        <a:spcAft>
                          <a:spcPts val="0"/>
                        </a:spcAft>
                        <a:buNone/>
                      </a:pPr>
                      <a:r>
                        <a:rPr lang="it" sz="1300">
                          <a:solidFill>
                            <a:srgbClr val="006778"/>
                          </a:solidFill>
                          <a:latin typeface="Catamaran"/>
                          <a:ea typeface="Catamaran"/>
                          <a:cs typeface="Catamaran"/>
                          <a:sym typeface="Catamaran"/>
                        </a:rPr>
                        <a:t>w/</a:t>
                      </a:r>
                      <a:r>
                        <a:rPr lang="it" sz="1300">
                          <a:solidFill>
                            <a:srgbClr val="006778"/>
                          </a:solidFill>
                          <a:latin typeface="Catamaran"/>
                          <a:ea typeface="Catamaran"/>
                          <a:cs typeface="Catamaran"/>
                          <a:sym typeface="Catamaran"/>
                        </a:rPr>
                        <a:t>Bi-LSTM</a:t>
                      </a:r>
                      <a:endParaRPr sz="1300">
                        <a:solidFill>
                          <a:srgbClr val="006778"/>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0.63</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0.0086</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0.0027</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b="1" lang="it" sz="1300">
                          <a:solidFill>
                            <a:schemeClr val="accent1"/>
                          </a:solidFill>
                          <a:latin typeface="Catamaran"/>
                          <a:ea typeface="Catamaran"/>
                          <a:cs typeface="Catamaran"/>
                          <a:sym typeface="Catamaran"/>
                        </a:rPr>
                        <a:t>0.265</a:t>
                      </a:r>
                      <a:endParaRPr b="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16e03fdc2d9_0_28"/>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Intermediate: Vision Transformers (ViT) to the aid</a:t>
            </a:r>
            <a:endParaRPr/>
          </a:p>
        </p:txBody>
      </p:sp>
      <p:sp>
        <p:nvSpPr>
          <p:cNvPr id="188" name="Google Shape;188;g16e03fdc2d9_0_28"/>
          <p:cNvSpPr txBox="1"/>
          <p:nvPr>
            <p:ph idx="1" type="body"/>
          </p:nvPr>
        </p:nvSpPr>
        <p:spPr>
          <a:xfrm>
            <a:off x="727650" y="1343025"/>
            <a:ext cx="7808700" cy="36006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595959"/>
              </a:buClr>
              <a:buSzPts val="1300"/>
              <a:buChar char="●"/>
            </a:pPr>
            <a:r>
              <a:rPr b="1" lang="it">
                <a:solidFill>
                  <a:srgbClr val="595959"/>
                </a:solidFill>
                <a:highlight>
                  <a:srgbClr val="FFFFFF"/>
                </a:highlight>
              </a:rPr>
              <a:t>Replace our VGG16 with a ViT</a:t>
            </a:r>
            <a:r>
              <a:rPr lang="it">
                <a:solidFill>
                  <a:srgbClr val="595959"/>
                </a:solidFill>
                <a:highlight>
                  <a:srgbClr val="FFFFFF"/>
                </a:highlight>
              </a:rPr>
              <a:t>:</a:t>
            </a:r>
            <a:br>
              <a:rPr lang="it">
                <a:solidFill>
                  <a:srgbClr val="595959"/>
                </a:solidFill>
              </a:rPr>
            </a:br>
            <a:r>
              <a:rPr lang="it">
                <a:solidFill>
                  <a:srgbClr val="595959"/>
                </a:solidFill>
                <a:highlight>
                  <a:srgbClr val="FFFFFF"/>
                </a:highlight>
              </a:rPr>
              <a:t>w</a:t>
            </a:r>
            <a:r>
              <a:rPr lang="it">
                <a:solidFill>
                  <a:srgbClr val="595959"/>
                </a:solidFill>
                <a:highlight>
                  <a:srgbClr val="FFFFFF"/>
                </a:highlight>
              </a:rPr>
              <a:t>e used </a:t>
            </a:r>
            <a:r>
              <a:rPr i="1" lang="it">
                <a:solidFill>
                  <a:srgbClr val="595959"/>
                </a:solidFill>
                <a:highlight>
                  <a:srgbClr val="FFFFFF"/>
                </a:highlight>
              </a:rPr>
              <a:t>"google/vit-base-patch32-384"</a:t>
            </a:r>
            <a:r>
              <a:rPr lang="it">
                <a:solidFill>
                  <a:srgbClr val="595959"/>
                </a:solidFill>
                <a:highlight>
                  <a:srgbClr val="FFFFFF"/>
                </a:highlight>
              </a:rPr>
              <a:t> which takes as input images of size </a:t>
            </a:r>
            <a:r>
              <a:rPr b="1" lang="it">
                <a:solidFill>
                  <a:srgbClr val="595959"/>
                </a:solidFill>
                <a:highlight>
                  <a:srgbClr val="FFFFFF"/>
                </a:highlight>
              </a:rPr>
              <a:t>384</a:t>
            </a:r>
            <a:r>
              <a:rPr lang="it">
                <a:solidFill>
                  <a:srgbClr val="595959"/>
                </a:solidFill>
                <a:highlight>
                  <a:srgbClr val="FFFFFF"/>
                </a:highlight>
              </a:rPr>
              <a:t> and splits them in patches of size </a:t>
            </a:r>
            <a:r>
              <a:rPr b="1" lang="it">
                <a:solidFill>
                  <a:srgbClr val="595959"/>
                </a:solidFill>
                <a:highlight>
                  <a:srgbClr val="FFFFFF"/>
                </a:highlight>
              </a:rPr>
              <a:t>32</a:t>
            </a:r>
            <a:r>
              <a:rPr lang="it">
                <a:solidFill>
                  <a:srgbClr val="595959"/>
                </a:solidFill>
                <a:highlight>
                  <a:srgbClr val="FFFFFF"/>
                </a:highlight>
              </a:rPr>
              <a:t> for which it will compute the </a:t>
            </a:r>
            <a:r>
              <a:rPr i="1" lang="it">
                <a:solidFill>
                  <a:srgbClr val="595959"/>
                </a:solidFill>
                <a:highlight>
                  <a:srgbClr val="FFFFFF"/>
                </a:highlight>
              </a:rPr>
              <a:t>intra-attention</a:t>
            </a:r>
            <a:r>
              <a:rPr lang="it">
                <a:solidFill>
                  <a:srgbClr val="595959"/>
                </a:solidFill>
                <a:highlight>
                  <a:srgbClr val="FFFFFF"/>
                </a:highlight>
              </a:rPr>
              <a:t> mechanism. The output, that is the mean of the last hidden layer of ViT, is then concatenated to the </a:t>
            </a:r>
            <a:r>
              <a:rPr i="1" lang="it">
                <a:solidFill>
                  <a:srgbClr val="595959"/>
                </a:solidFill>
                <a:highlight>
                  <a:srgbClr val="FFFFFF"/>
                </a:highlight>
              </a:rPr>
              <a:t>language embedding</a:t>
            </a:r>
            <a:r>
              <a:rPr lang="it">
                <a:solidFill>
                  <a:srgbClr val="595959"/>
                </a:solidFill>
                <a:highlight>
                  <a:srgbClr val="FFFFFF"/>
                </a:highlight>
              </a:rPr>
              <a:t> generated by the LSTM.</a:t>
            </a:r>
            <a:endParaRPr>
              <a:solidFill>
                <a:srgbClr val="595959"/>
              </a:solidFill>
            </a:endParaRPr>
          </a:p>
        </p:txBody>
      </p:sp>
      <p:sp>
        <p:nvSpPr>
          <p:cNvPr id="189" name="Google Shape;189;g16e03fdc2d9_0_2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190" name="Google Shape;190;g16e03fdc2d9_0_28"/>
          <p:cNvPicPr preferRelativeResize="0"/>
          <p:nvPr/>
        </p:nvPicPr>
        <p:blipFill>
          <a:blip r:embed="rId3">
            <a:alphaModFix/>
          </a:blip>
          <a:stretch>
            <a:fillRect/>
          </a:stretch>
        </p:blipFill>
        <p:spPr>
          <a:xfrm>
            <a:off x="1209125" y="2571750"/>
            <a:ext cx="4675724" cy="2377950"/>
          </a:xfrm>
          <a:prstGeom prst="rect">
            <a:avLst/>
          </a:prstGeom>
          <a:noFill/>
          <a:ln>
            <a:noFill/>
          </a:ln>
        </p:spPr>
      </p:pic>
      <p:sp>
        <p:nvSpPr>
          <p:cNvPr id="191" name="Google Shape;191;g16e03fdc2d9_0_28"/>
          <p:cNvSpPr txBox="1"/>
          <p:nvPr/>
        </p:nvSpPr>
        <p:spPr>
          <a:xfrm>
            <a:off x="5962650" y="2403075"/>
            <a:ext cx="2876400" cy="2715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it" sz="1200">
                <a:solidFill>
                  <a:srgbClr val="595959"/>
                </a:solidFill>
                <a:highlight>
                  <a:srgbClr val="FFFFFF"/>
                </a:highlight>
                <a:latin typeface="Catamaran"/>
                <a:ea typeface="Catamaran"/>
                <a:cs typeface="Catamaran"/>
                <a:sym typeface="Catamaran"/>
              </a:rPr>
              <a:t>patch_size</a:t>
            </a:r>
            <a:r>
              <a:rPr lang="it" sz="1200">
                <a:solidFill>
                  <a:srgbClr val="595959"/>
                </a:solidFill>
                <a:highlight>
                  <a:srgbClr val="FFFFFF"/>
                </a:highlight>
                <a:latin typeface="Catamaran"/>
                <a:ea typeface="Catamaran"/>
                <a:cs typeface="Catamaran"/>
                <a:sym typeface="Catamaran"/>
              </a:rPr>
              <a:t> (32) — The size of each patch.</a:t>
            </a:r>
            <a:endParaRPr sz="1200">
              <a:solidFill>
                <a:srgbClr val="595959"/>
              </a:solidFill>
              <a:highlight>
                <a:srgbClr val="FFFFFF"/>
              </a:highlight>
              <a:latin typeface="Catamaran"/>
              <a:ea typeface="Catamaran"/>
              <a:cs typeface="Catamaran"/>
              <a:sym typeface="Catamaran"/>
            </a:endParaRPr>
          </a:p>
          <a:p>
            <a:pPr indent="0" lvl="0" marL="0" rtl="0" algn="l">
              <a:lnSpc>
                <a:spcPct val="115000"/>
              </a:lnSpc>
              <a:spcBef>
                <a:spcPts val="1200"/>
              </a:spcBef>
              <a:spcAft>
                <a:spcPts val="0"/>
              </a:spcAft>
              <a:buNone/>
            </a:pPr>
            <a:r>
              <a:rPr b="1" lang="it" sz="1200">
                <a:solidFill>
                  <a:srgbClr val="595959"/>
                </a:solidFill>
                <a:highlight>
                  <a:srgbClr val="FFFFFF"/>
                </a:highlight>
                <a:latin typeface="Catamaran"/>
                <a:ea typeface="Catamaran"/>
                <a:cs typeface="Catamaran"/>
                <a:sym typeface="Catamaran"/>
              </a:rPr>
              <a:t>hidden_size</a:t>
            </a:r>
            <a:r>
              <a:rPr lang="it" sz="1200">
                <a:solidFill>
                  <a:srgbClr val="595959"/>
                </a:solidFill>
                <a:highlight>
                  <a:srgbClr val="FFFFFF"/>
                </a:highlight>
                <a:latin typeface="Catamaran"/>
                <a:ea typeface="Catamaran"/>
                <a:cs typeface="Catamaran"/>
                <a:sym typeface="Catamaran"/>
              </a:rPr>
              <a:t> (768) — Dimensionality of the encoder layers.</a:t>
            </a:r>
            <a:endParaRPr sz="1200">
              <a:solidFill>
                <a:srgbClr val="595959"/>
              </a:solidFill>
              <a:highlight>
                <a:srgbClr val="FFFFFF"/>
              </a:highlight>
              <a:latin typeface="Catamaran"/>
              <a:ea typeface="Catamaran"/>
              <a:cs typeface="Catamaran"/>
              <a:sym typeface="Catamaran"/>
            </a:endParaRPr>
          </a:p>
          <a:p>
            <a:pPr indent="0" lvl="0" marL="0" rtl="0" algn="l">
              <a:lnSpc>
                <a:spcPct val="115000"/>
              </a:lnSpc>
              <a:spcBef>
                <a:spcPts val="1200"/>
              </a:spcBef>
              <a:spcAft>
                <a:spcPts val="0"/>
              </a:spcAft>
              <a:buNone/>
            </a:pPr>
            <a:r>
              <a:rPr b="1" lang="it" sz="1200">
                <a:solidFill>
                  <a:srgbClr val="595959"/>
                </a:solidFill>
                <a:highlight>
                  <a:srgbClr val="FFFFFF"/>
                </a:highlight>
                <a:latin typeface="Catamaran"/>
                <a:ea typeface="Catamaran"/>
                <a:cs typeface="Catamaran"/>
                <a:sym typeface="Catamaran"/>
              </a:rPr>
              <a:t>num_hidden_layers</a:t>
            </a:r>
            <a:r>
              <a:rPr lang="it" sz="1200">
                <a:solidFill>
                  <a:srgbClr val="595959"/>
                </a:solidFill>
                <a:highlight>
                  <a:srgbClr val="FFFFFF"/>
                </a:highlight>
                <a:latin typeface="Catamaran"/>
                <a:ea typeface="Catamaran"/>
                <a:cs typeface="Catamaran"/>
                <a:sym typeface="Catamaran"/>
              </a:rPr>
              <a:t> (12) — Number of hidden layers in the Transformer encoder.</a:t>
            </a:r>
            <a:endParaRPr sz="1200">
              <a:solidFill>
                <a:srgbClr val="595959"/>
              </a:solidFill>
              <a:highlight>
                <a:srgbClr val="FFFFFF"/>
              </a:highlight>
              <a:latin typeface="Catamaran"/>
              <a:ea typeface="Catamaran"/>
              <a:cs typeface="Catamaran"/>
              <a:sym typeface="Catamaran"/>
            </a:endParaRPr>
          </a:p>
          <a:p>
            <a:pPr indent="0" lvl="0" marL="0" rtl="0" algn="l">
              <a:lnSpc>
                <a:spcPct val="115000"/>
              </a:lnSpc>
              <a:spcBef>
                <a:spcPts val="1200"/>
              </a:spcBef>
              <a:spcAft>
                <a:spcPts val="0"/>
              </a:spcAft>
              <a:buNone/>
            </a:pPr>
            <a:r>
              <a:rPr b="1" lang="it" sz="1200">
                <a:solidFill>
                  <a:srgbClr val="595959"/>
                </a:solidFill>
                <a:highlight>
                  <a:srgbClr val="FFFFFF"/>
                </a:highlight>
                <a:latin typeface="Catamaran"/>
                <a:ea typeface="Catamaran"/>
                <a:cs typeface="Catamaran"/>
                <a:sym typeface="Catamaran"/>
              </a:rPr>
              <a:t>num_attention_heads</a:t>
            </a:r>
            <a:r>
              <a:rPr lang="it" sz="1200">
                <a:solidFill>
                  <a:srgbClr val="595959"/>
                </a:solidFill>
                <a:highlight>
                  <a:srgbClr val="FFFFFF"/>
                </a:highlight>
                <a:latin typeface="Catamaran"/>
                <a:ea typeface="Catamaran"/>
                <a:cs typeface="Catamaran"/>
                <a:sym typeface="Catamaran"/>
              </a:rPr>
              <a:t> (12) — Number of attention heads for each attention layer in the Transformer encoder.</a:t>
            </a:r>
            <a:endParaRPr sz="1000">
              <a:solidFill>
                <a:srgbClr val="595959"/>
              </a:solidFill>
            </a:endParaRPr>
          </a:p>
          <a:p>
            <a:pPr indent="0" lvl="0" marL="0" rtl="0" algn="l">
              <a:spcBef>
                <a:spcPts val="1200"/>
              </a:spcBef>
              <a:spcAft>
                <a:spcPts val="0"/>
              </a:spcAft>
              <a:buNone/>
            </a:pPr>
            <a:r>
              <a:t/>
            </a:r>
            <a:endParaRPr>
              <a:latin typeface="Catamaran"/>
              <a:ea typeface="Catamaran"/>
              <a:cs typeface="Catamaran"/>
              <a:sym typeface="Catamaran"/>
            </a:endParaRPr>
          </a:p>
        </p:txBody>
      </p:sp>
      <p:sp>
        <p:nvSpPr>
          <p:cNvPr id="192" name="Google Shape;192;g16e03fdc2d9_0_28"/>
          <p:cNvSpPr txBox="1"/>
          <p:nvPr/>
        </p:nvSpPr>
        <p:spPr>
          <a:xfrm>
            <a:off x="1305900" y="3273725"/>
            <a:ext cx="4675800" cy="785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300">
                <a:solidFill>
                  <a:srgbClr val="980000"/>
                </a:solidFill>
                <a:highlight>
                  <a:srgbClr val="FFFFFF"/>
                </a:highlight>
                <a:latin typeface="Catamaran"/>
                <a:ea typeface="Catamaran"/>
                <a:cs typeface="Catamaran"/>
                <a:sym typeface="Catamaran"/>
              </a:rPr>
              <a:t>But the Transformer doesn't have any clue about questions before "</a:t>
            </a:r>
            <a:r>
              <a:rPr i="1" lang="it" sz="1300">
                <a:solidFill>
                  <a:srgbClr val="980000"/>
                </a:solidFill>
                <a:highlight>
                  <a:srgbClr val="FFFFFF"/>
                </a:highlight>
                <a:latin typeface="Catamaran"/>
                <a:ea typeface="Catamaran"/>
                <a:cs typeface="Catamaran"/>
                <a:sym typeface="Catamaran"/>
              </a:rPr>
              <a:t>inference</a:t>
            </a:r>
            <a:r>
              <a:rPr lang="it" sz="1300">
                <a:solidFill>
                  <a:srgbClr val="980000"/>
                </a:solidFill>
                <a:highlight>
                  <a:srgbClr val="FFFFFF"/>
                </a:highlight>
                <a:latin typeface="Catamaran"/>
                <a:ea typeface="Catamaran"/>
                <a:cs typeface="Catamaran"/>
                <a:sym typeface="Catamaran"/>
              </a:rPr>
              <a:t>" time. </a:t>
            </a:r>
            <a:endParaRPr sz="1300">
              <a:solidFill>
                <a:srgbClr val="980000"/>
              </a:solidFill>
              <a:highlight>
                <a:srgbClr val="FFFFFF"/>
              </a:highlight>
              <a:latin typeface="Catamaran"/>
              <a:ea typeface="Catamaran"/>
              <a:cs typeface="Catamaran"/>
              <a:sym typeface="Catamaran"/>
            </a:endParaRPr>
          </a:p>
          <a:p>
            <a:pPr indent="0" lvl="0" marL="0" rtl="0" algn="ctr">
              <a:spcBef>
                <a:spcPts val="0"/>
              </a:spcBef>
              <a:spcAft>
                <a:spcPts val="0"/>
              </a:spcAft>
              <a:buNone/>
            </a:pPr>
            <a:r>
              <a:rPr lang="it" sz="1300">
                <a:solidFill>
                  <a:srgbClr val="980000"/>
                </a:solidFill>
                <a:highlight>
                  <a:srgbClr val="FFFFFF"/>
                </a:highlight>
                <a:latin typeface="Catamaran"/>
                <a:ea typeface="Catamaran"/>
                <a:cs typeface="Catamaran"/>
                <a:sym typeface="Catamaran"/>
              </a:rPr>
              <a:t>It doesn’t implement </a:t>
            </a:r>
            <a:r>
              <a:rPr i="1" lang="it" sz="1300">
                <a:solidFill>
                  <a:srgbClr val="980000"/>
                </a:solidFill>
                <a:highlight>
                  <a:srgbClr val="FFFFFF"/>
                </a:highlight>
                <a:latin typeface="Catamaran"/>
                <a:ea typeface="Catamaran"/>
                <a:cs typeface="Catamaran"/>
                <a:sym typeface="Catamaran"/>
              </a:rPr>
              <a:t>inter-attention</a:t>
            </a:r>
            <a:r>
              <a:rPr lang="it" sz="1300">
                <a:solidFill>
                  <a:srgbClr val="980000"/>
                </a:solidFill>
                <a:highlight>
                  <a:srgbClr val="FFFFFF"/>
                </a:highlight>
                <a:latin typeface="Catamaran"/>
                <a:ea typeface="Catamaran"/>
                <a:cs typeface="Catamaran"/>
                <a:sym typeface="Catamaran"/>
              </a:rPr>
              <a:t> :(</a:t>
            </a:r>
            <a:endParaRPr i="1" sz="1100">
              <a:solidFill>
                <a:srgbClr val="980000"/>
              </a:solidFill>
            </a:endParaRPr>
          </a:p>
        </p:txBody>
      </p:sp>
      <p:sp>
        <p:nvSpPr>
          <p:cNvPr id="193" name="Google Shape;193;g16e03fdc2d9_0_28"/>
          <p:cNvSpPr txBox="1"/>
          <p:nvPr/>
        </p:nvSpPr>
        <p:spPr>
          <a:xfrm>
            <a:off x="6123600" y="2819400"/>
            <a:ext cx="2554500" cy="178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it" sz="1300">
                <a:solidFill>
                  <a:schemeClr val="accent1"/>
                </a:solidFill>
                <a:highlight>
                  <a:schemeClr val="lt1"/>
                </a:highlight>
                <a:latin typeface="Catamaran"/>
                <a:ea typeface="Catamaran"/>
                <a:cs typeface="Catamaran"/>
                <a:sym typeface="Catamaran"/>
              </a:rPr>
              <a:t>ViT consists of stacked blocks that include a multiheaded self-attention (</a:t>
            </a:r>
            <a:r>
              <a:rPr b="1" lang="it" sz="1300">
                <a:solidFill>
                  <a:schemeClr val="accent1"/>
                </a:solidFill>
                <a:highlight>
                  <a:schemeClr val="lt1"/>
                </a:highlight>
                <a:latin typeface="Catamaran"/>
                <a:ea typeface="Catamaran"/>
                <a:cs typeface="Catamaran"/>
                <a:sym typeface="Catamaran"/>
              </a:rPr>
              <a:t>MSA</a:t>
            </a:r>
            <a:r>
              <a:rPr lang="it" sz="1300">
                <a:solidFill>
                  <a:schemeClr val="accent1"/>
                </a:solidFill>
                <a:highlight>
                  <a:schemeClr val="lt1"/>
                </a:highlight>
                <a:latin typeface="Catamaran"/>
                <a:ea typeface="Catamaran"/>
                <a:cs typeface="Catamaran"/>
                <a:sym typeface="Catamaran"/>
              </a:rPr>
              <a:t>) layer and an </a:t>
            </a:r>
            <a:r>
              <a:rPr b="1" lang="it" sz="1300">
                <a:solidFill>
                  <a:schemeClr val="accent1"/>
                </a:solidFill>
                <a:highlight>
                  <a:schemeClr val="lt1"/>
                </a:highlight>
                <a:latin typeface="Catamaran"/>
                <a:ea typeface="Catamaran"/>
                <a:cs typeface="Catamaran"/>
                <a:sym typeface="Catamaran"/>
              </a:rPr>
              <a:t>MLP</a:t>
            </a:r>
            <a:r>
              <a:rPr lang="it" sz="1300">
                <a:solidFill>
                  <a:schemeClr val="accent1"/>
                </a:solidFill>
                <a:highlight>
                  <a:schemeClr val="lt1"/>
                </a:highlight>
                <a:latin typeface="Catamaran"/>
                <a:ea typeface="Catamaran"/>
                <a:cs typeface="Catamaran"/>
                <a:sym typeface="Catamaran"/>
              </a:rPr>
              <a:t> layer. The position of layer normalization (</a:t>
            </a:r>
            <a:r>
              <a:rPr b="1" lang="it" sz="1300">
                <a:solidFill>
                  <a:schemeClr val="accent1"/>
                </a:solidFill>
                <a:highlight>
                  <a:schemeClr val="lt1"/>
                </a:highlight>
                <a:latin typeface="Catamaran"/>
                <a:ea typeface="Catamaran"/>
                <a:cs typeface="Catamaran"/>
                <a:sym typeface="Catamaran"/>
              </a:rPr>
              <a:t>LN</a:t>
            </a:r>
            <a:r>
              <a:rPr lang="it" sz="1300">
                <a:solidFill>
                  <a:schemeClr val="accent1"/>
                </a:solidFill>
                <a:highlight>
                  <a:schemeClr val="lt1"/>
                </a:highlight>
                <a:latin typeface="Catamaran"/>
                <a:ea typeface="Catamaran"/>
                <a:cs typeface="Catamaran"/>
                <a:sym typeface="Catamaran"/>
              </a:rPr>
              <a:t>) in ViT is the only difference from </a:t>
            </a:r>
            <a:r>
              <a:rPr i="1" lang="it" sz="1300">
                <a:solidFill>
                  <a:schemeClr val="accent1"/>
                </a:solidFill>
                <a:highlight>
                  <a:schemeClr val="lt1"/>
                </a:highlight>
                <a:latin typeface="Catamaran"/>
                <a:ea typeface="Catamaran"/>
                <a:cs typeface="Catamaran"/>
                <a:sym typeface="Catamaran"/>
              </a:rPr>
              <a:t>BERT</a:t>
            </a:r>
            <a:r>
              <a:rPr lang="it" sz="1300">
                <a:solidFill>
                  <a:schemeClr val="accent1"/>
                </a:solidFill>
                <a:highlight>
                  <a:schemeClr val="lt1"/>
                </a:highlight>
                <a:latin typeface="Catamaran"/>
                <a:ea typeface="Catamaran"/>
                <a:cs typeface="Catamaran"/>
                <a:sym typeface="Catamaran"/>
              </a:rPr>
              <a:t>.</a:t>
            </a:r>
            <a:endParaRPr sz="1300">
              <a:solidFill>
                <a:schemeClr val="accent1"/>
              </a:solidFill>
              <a:latin typeface="Catamaran"/>
              <a:ea typeface="Catamaran"/>
              <a:cs typeface="Catamaran"/>
              <a:sym typeface="Catamaran"/>
            </a:endParaRPr>
          </a:p>
          <a:p>
            <a:pPr indent="0" lvl="0" marL="0" rtl="0" algn="l">
              <a:spcBef>
                <a:spcPts val="0"/>
              </a:spcBef>
              <a:spcAft>
                <a:spcPts val="0"/>
              </a:spcAft>
              <a:buNone/>
            </a:pPr>
            <a:r>
              <a:t/>
            </a:r>
            <a:endParaRPr>
              <a:latin typeface="Catamaran"/>
              <a:ea typeface="Catamaran"/>
              <a:cs typeface="Catamaran"/>
              <a:sym typeface="Catamar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193"/>
                                        </p:tgtEl>
                                      </p:cBhvr>
                                    </p:animEffect>
                                    <p:set>
                                      <p:cBhvr>
                                        <p:cTn dur="1" fill="hold">
                                          <p:stCondLst>
                                            <p:cond delay="1000"/>
                                          </p:stCondLst>
                                        </p:cTn>
                                        <p:tgtEl>
                                          <p:spTgt spid="193"/>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191"/>
                                        </p:tgtEl>
                                        <p:attrNameLst>
                                          <p:attrName>style.visibility</p:attrName>
                                        </p:attrNameLst>
                                      </p:cBhvr>
                                      <p:to>
                                        <p:strVal val="visible"/>
                                      </p:to>
                                    </p:set>
                                    <p:animEffect filter="fade" transition="in">
                                      <p:cBhvr>
                                        <p:cTn dur="1000"/>
                                        <p:tgtEl>
                                          <p:spTgt spid="19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900"/>
                                        <p:tgtEl>
                                          <p:spTgt spid="190"/>
                                        </p:tgtEl>
                                      </p:cBhvr>
                                    </p:animEffect>
                                    <p:set>
                                      <p:cBhvr>
                                        <p:cTn dur="1" fill="hold">
                                          <p:stCondLst>
                                            <p:cond delay="900"/>
                                          </p:stCondLst>
                                        </p:cTn>
                                        <p:tgtEl>
                                          <p:spTgt spid="190"/>
                                        </p:tgtEl>
                                        <p:attrNameLst>
                                          <p:attrName>style.visibility</p:attrName>
                                        </p:attrNameLst>
                                      </p:cBhvr>
                                      <p:to>
                                        <p:strVal val="hidden"/>
                                      </p:to>
                                    </p:set>
                                  </p:childTnLst>
                                </p:cTn>
                              </p:par>
                            </p:childTnLst>
                          </p:cTn>
                        </p:par>
                        <p:par>
                          <p:cTn fill="hold">
                            <p:stCondLst>
                              <p:cond delay="900"/>
                            </p:stCondLst>
                            <p:childTnLst>
                              <p:par>
                                <p:cTn fill="hold" nodeType="afterEffect" presetClass="entr" presetID="10" presetSubtype="0">
                                  <p:stCondLst>
                                    <p:cond delay="0"/>
                                  </p:stCondLst>
                                  <p:childTnLst>
                                    <p:set>
                                      <p:cBhvr>
                                        <p:cTn dur="1" fill="hold">
                                          <p:stCondLst>
                                            <p:cond delay="0"/>
                                          </p:stCondLst>
                                        </p:cTn>
                                        <p:tgtEl>
                                          <p:spTgt spid="192"/>
                                        </p:tgtEl>
                                        <p:attrNameLst>
                                          <p:attrName>style.visibility</p:attrName>
                                        </p:attrNameLst>
                                      </p:cBhvr>
                                      <p:to>
                                        <p:strVal val="visible"/>
                                      </p:to>
                                    </p:set>
                                    <p:animEffect filter="fade" transition="in">
                                      <p:cBhvr>
                                        <p:cTn dur="1200"/>
                                        <p:tgtEl>
                                          <p:spTgt spid="19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g16e8034bccc_3_32"/>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Intermediate: Conclusions</a:t>
            </a:r>
            <a:endParaRPr/>
          </a:p>
        </p:txBody>
      </p:sp>
      <p:sp>
        <p:nvSpPr>
          <p:cNvPr id="199" name="Google Shape;199;g16e8034bccc_3_32"/>
          <p:cNvSpPr txBox="1"/>
          <p:nvPr>
            <p:ph idx="1" type="body"/>
          </p:nvPr>
        </p:nvSpPr>
        <p:spPr>
          <a:xfrm>
            <a:off x="727650" y="2505075"/>
            <a:ext cx="7688700" cy="216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solidFill>
                  <a:srgbClr val="212121"/>
                </a:solidFill>
                <a:highlight>
                  <a:schemeClr val="lt1"/>
                </a:highlight>
              </a:rPr>
              <a:t>As expected the results are slightly better then the one obtained in the </a:t>
            </a:r>
            <a:r>
              <a:rPr i="1" lang="it">
                <a:solidFill>
                  <a:srgbClr val="212121"/>
                </a:solidFill>
                <a:highlight>
                  <a:schemeClr val="lt1"/>
                </a:highlight>
              </a:rPr>
              <a:t>baseline</a:t>
            </a:r>
            <a:r>
              <a:rPr lang="it">
                <a:solidFill>
                  <a:srgbClr val="212121"/>
                </a:solidFill>
                <a:highlight>
                  <a:schemeClr val="lt1"/>
                </a:highlight>
              </a:rPr>
              <a:t>. </a:t>
            </a:r>
            <a:endParaRPr>
              <a:solidFill>
                <a:srgbClr val="212121"/>
              </a:solidFill>
              <a:highlight>
                <a:schemeClr val="lt1"/>
              </a:highlight>
            </a:endParaRPr>
          </a:p>
          <a:p>
            <a:pPr indent="0" lvl="0" marL="0" rtl="0" algn="l">
              <a:spcBef>
                <a:spcPts val="0"/>
              </a:spcBef>
              <a:spcAft>
                <a:spcPts val="0"/>
              </a:spcAft>
              <a:buNone/>
            </a:pPr>
            <a:r>
              <a:rPr lang="it">
                <a:solidFill>
                  <a:srgbClr val="212121"/>
                </a:solidFill>
                <a:highlight>
                  <a:schemeClr val="lt1"/>
                </a:highlight>
              </a:rPr>
              <a:t>It is interesting to notice that with this </a:t>
            </a:r>
            <a:r>
              <a:rPr i="1" lang="it">
                <a:solidFill>
                  <a:srgbClr val="212121"/>
                </a:solidFill>
                <a:highlight>
                  <a:schemeClr val="lt1"/>
                </a:highlight>
              </a:rPr>
              <a:t>patching</a:t>
            </a:r>
            <a:r>
              <a:rPr lang="it">
                <a:solidFill>
                  <a:srgbClr val="212121"/>
                </a:solidFill>
                <a:highlight>
                  <a:schemeClr val="lt1"/>
                </a:highlight>
              </a:rPr>
              <a:t> approach the model rapidly </a:t>
            </a:r>
            <a:r>
              <a:rPr b="1" lang="it">
                <a:solidFill>
                  <a:srgbClr val="212121"/>
                </a:solidFill>
                <a:highlight>
                  <a:schemeClr val="lt1"/>
                </a:highlight>
              </a:rPr>
              <a:t>overfits the training</a:t>
            </a:r>
            <a:r>
              <a:rPr lang="it">
                <a:solidFill>
                  <a:srgbClr val="212121"/>
                </a:solidFill>
                <a:highlight>
                  <a:schemeClr val="lt1"/>
                </a:highlight>
              </a:rPr>
              <a:t> dataset (</a:t>
            </a:r>
            <a:r>
              <a:rPr i="1" lang="it">
                <a:solidFill>
                  <a:srgbClr val="212121"/>
                </a:solidFill>
                <a:highlight>
                  <a:schemeClr val="lt1"/>
                </a:highlight>
              </a:rPr>
              <a:t>6 epochs</a:t>
            </a:r>
            <a:r>
              <a:rPr lang="it">
                <a:solidFill>
                  <a:srgbClr val="212121"/>
                </a:solidFill>
                <a:highlight>
                  <a:schemeClr val="lt1"/>
                </a:highlight>
              </a:rPr>
              <a:t>) and therefore has a much higher score with respect to the baseline there, but once we evaluate the model using </a:t>
            </a:r>
            <a:r>
              <a:rPr b="1" lang="it">
                <a:solidFill>
                  <a:srgbClr val="212121"/>
                </a:solidFill>
                <a:highlight>
                  <a:schemeClr val="lt1"/>
                </a:highlight>
              </a:rPr>
              <a:t>validation</a:t>
            </a:r>
            <a:r>
              <a:rPr lang="it">
                <a:solidFill>
                  <a:srgbClr val="212121"/>
                </a:solidFill>
                <a:highlight>
                  <a:schemeClr val="lt1"/>
                </a:highlight>
              </a:rPr>
              <a:t> set, performances drop drastically, with an accuracy of 0% when there is need to count! </a:t>
            </a:r>
            <a:endParaRPr>
              <a:solidFill>
                <a:srgbClr val="212121"/>
              </a:solidFill>
              <a:highlight>
                <a:schemeClr val="lt1"/>
              </a:highlight>
            </a:endParaRPr>
          </a:p>
          <a:p>
            <a:pPr indent="0" lvl="0" marL="0" rtl="0" algn="l">
              <a:spcBef>
                <a:spcPts val="0"/>
              </a:spcBef>
              <a:spcAft>
                <a:spcPts val="0"/>
              </a:spcAft>
              <a:buNone/>
            </a:pPr>
            <a:r>
              <a:rPr lang="it">
                <a:solidFill>
                  <a:srgbClr val="212121"/>
                </a:solidFill>
                <a:highlight>
                  <a:schemeClr val="lt1"/>
                </a:highlight>
              </a:rPr>
              <a:t>These  results confirms our thesis about the lack of </a:t>
            </a:r>
            <a:r>
              <a:rPr i="1" lang="it">
                <a:solidFill>
                  <a:srgbClr val="212121"/>
                </a:solidFill>
                <a:highlight>
                  <a:schemeClr val="lt1"/>
                </a:highlight>
              </a:rPr>
              <a:t>inter-attention </a:t>
            </a:r>
            <a:r>
              <a:rPr lang="it">
                <a:solidFill>
                  <a:srgbClr val="212121"/>
                </a:solidFill>
                <a:highlight>
                  <a:schemeClr val="lt1"/>
                </a:highlight>
              </a:rPr>
              <a:t>: </a:t>
            </a:r>
            <a:r>
              <a:rPr b="1" lang="it">
                <a:solidFill>
                  <a:srgbClr val="212121"/>
                </a:solidFill>
                <a:highlight>
                  <a:schemeClr val="lt1"/>
                </a:highlight>
              </a:rPr>
              <a:t>ViT</a:t>
            </a:r>
            <a:r>
              <a:rPr b="1" lang="it">
                <a:solidFill>
                  <a:srgbClr val="212121"/>
                </a:solidFill>
                <a:highlight>
                  <a:schemeClr val="lt1"/>
                </a:highlight>
              </a:rPr>
              <a:t> doesn't really know in which region of the image focus the </a:t>
            </a:r>
            <a:r>
              <a:rPr b="1" i="1" lang="it">
                <a:solidFill>
                  <a:srgbClr val="212121"/>
                </a:solidFill>
                <a:highlight>
                  <a:schemeClr val="lt1"/>
                </a:highlight>
              </a:rPr>
              <a:t>attention</a:t>
            </a:r>
            <a:r>
              <a:rPr b="1" lang="it">
                <a:solidFill>
                  <a:srgbClr val="212121"/>
                </a:solidFill>
                <a:highlight>
                  <a:schemeClr val="lt1"/>
                </a:highlight>
              </a:rPr>
              <a:t> to </a:t>
            </a:r>
            <a:r>
              <a:rPr b="1" i="1" lang="it">
                <a:solidFill>
                  <a:srgbClr val="212121"/>
                </a:solidFill>
                <a:highlight>
                  <a:schemeClr val="lt1"/>
                </a:highlight>
              </a:rPr>
              <a:t>answer.</a:t>
            </a:r>
            <a:endParaRPr b="1" i="1">
              <a:solidFill>
                <a:srgbClr val="212121"/>
              </a:solidFill>
              <a:highlight>
                <a:schemeClr val="lt1"/>
              </a:highlight>
            </a:endParaRPr>
          </a:p>
          <a:p>
            <a:pPr indent="0" lvl="0" marL="0" rtl="0" algn="l">
              <a:spcBef>
                <a:spcPts val="0"/>
              </a:spcBef>
              <a:spcAft>
                <a:spcPts val="0"/>
              </a:spcAft>
              <a:buNone/>
            </a:pPr>
            <a:r>
              <a:t/>
            </a:r>
            <a:endParaRPr b="1">
              <a:solidFill>
                <a:srgbClr val="212121"/>
              </a:solidFill>
              <a:highlight>
                <a:schemeClr val="lt1"/>
              </a:highlight>
            </a:endParaRPr>
          </a:p>
          <a:p>
            <a:pPr indent="0" lvl="0" marL="0" rtl="0" algn="ctr">
              <a:spcBef>
                <a:spcPts val="0"/>
              </a:spcBef>
              <a:spcAft>
                <a:spcPts val="0"/>
              </a:spcAft>
              <a:buNone/>
            </a:pPr>
            <a:r>
              <a:t/>
            </a:r>
            <a:endParaRPr b="1" i="1">
              <a:solidFill>
                <a:srgbClr val="980000"/>
              </a:solidFill>
              <a:highlight>
                <a:schemeClr val="lt1"/>
              </a:highlight>
            </a:endParaRPr>
          </a:p>
          <a:p>
            <a:pPr indent="0" lvl="0" marL="0" rtl="0" algn="l">
              <a:spcBef>
                <a:spcPts val="0"/>
              </a:spcBef>
              <a:spcAft>
                <a:spcPts val="0"/>
              </a:spcAft>
              <a:buNone/>
            </a:pPr>
            <a:r>
              <a:t/>
            </a:r>
            <a:endParaRPr/>
          </a:p>
        </p:txBody>
      </p:sp>
      <p:sp>
        <p:nvSpPr>
          <p:cNvPr id="200" name="Google Shape;200;g16e8034bccc_3_3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graphicFrame>
        <p:nvGraphicFramePr>
          <p:cNvPr id="201" name="Google Shape;201;g16e8034bccc_3_32"/>
          <p:cNvGraphicFramePr/>
          <p:nvPr/>
        </p:nvGraphicFramePr>
        <p:xfrm>
          <a:off x="861000" y="1623288"/>
          <a:ext cx="3000000" cy="3000000"/>
        </p:xfrm>
        <a:graphic>
          <a:graphicData uri="http://schemas.openxmlformats.org/drawingml/2006/table">
            <a:tbl>
              <a:tblPr>
                <a:noFill/>
                <a:tableStyleId>{A12DC293-353C-4488-8BC1-72A8E0BB60BF}</a:tableStyleId>
              </a:tblPr>
              <a:tblGrid>
                <a:gridCol w="1002500"/>
                <a:gridCol w="897700"/>
                <a:gridCol w="950100"/>
                <a:gridCol w="950100"/>
                <a:gridCol w="950100"/>
              </a:tblGrid>
              <a:tr h="376875">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model</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yes/no</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other</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number</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i="1" lang="it" sz="1300">
                          <a:solidFill>
                            <a:schemeClr val="accent1"/>
                          </a:solidFill>
                          <a:latin typeface="Catamaran"/>
                          <a:ea typeface="Catamaran"/>
                          <a:cs typeface="Catamaran"/>
                          <a:sym typeface="Catamaran"/>
                        </a:rPr>
                        <a:t>total</a:t>
                      </a:r>
                      <a:endParaRPr i="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r>
              <a:tr h="376900">
                <a:tc>
                  <a:txBody>
                    <a:bodyPr/>
                    <a:lstStyle/>
                    <a:p>
                      <a:pPr indent="0" lvl="0" marL="0" rtl="0" algn="ctr">
                        <a:spcBef>
                          <a:spcPts val="0"/>
                        </a:spcBef>
                        <a:spcAft>
                          <a:spcPts val="0"/>
                        </a:spcAft>
                        <a:buNone/>
                      </a:pPr>
                      <a:r>
                        <a:rPr lang="it" sz="1300">
                          <a:solidFill>
                            <a:srgbClr val="006778"/>
                          </a:solidFill>
                          <a:latin typeface="Catamaran"/>
                          <a:ea typeface="Catamaran"/>
                          <a:cs typeface="Catamaran"/>
                          <a:sym typeface="Catamaran"/>
                        </a:rPr>
                        <a:t>w/ViT</a:t>
                      </a:r>
                      <a:endParaRPr sz="1300">
                        <a:solidFill>
                          <a:srgbClr val="006778"/>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0.634</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0.018</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0.0</a:t>
                      </a:r>
                      <a:endParaRPr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b="1" lang="it" sz="1300">
                          <a:solidFill>
                            <a:schemeClr val="accent1"/>
                          </a:solidFill>
                          <a:latin typeface="Catamaran"/>
                          <a:ea typeface="Catamaran"/>
                          <a:cs typeface="Catamaran"/>
                          <a:sym typeface="Catamaran"/>
                        </a:rPr>
                        <a:t>0.270</a:t>
                      </a:r>
                      <a:endParaRPr b="1" sz="1300">
                        <a:solidFill>
                          <a:schemeClr val="accent1"/>
                        </a:solidFill>
                        <a:latin typeface="Catamaran"/>
                        <a:ea typeface="Catamaran"/>
                        <a:cs typeface="Catamaran"/>
                        <a:sym typeface="Catamaran"/>
                      </a:endParaRPr>
                    </a:p>
                  </a:txBody>
                  <a:tcPr marT="91425"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bl>
          </a:graphicData>
        </a:graphic>
      </p:graphicFrame>
      <p:sp>
        <p:nvSpPr>
          <p:cNvPr id="202" name="Google Shape;202;g16e8034bccc_3_32"/>
          <p:cNvSpPr txBox="1"/>
          <p:nvPr/>
        </p:nvSpPr>
        <p:spPr>
          <a:xfrm>
            <a:off x="1295400" y="4257675"/>
            <a:ext cx="6724800" cy="6150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i="1" lang="it" sz="1300">
                <a:solidFill>
                  <a:srgbClr val="980000"/>
                </a:solidFill>
                <a:highlight>
                  <a:schemeClr val="lt1"/>
                </a:highlight>
                <a:latin typeface="Catamaran"/>
                <a:ea typeface="Catamaran"/>
                <a:cs typeface="Catamaran"/>
                <a:sym typeface="Catamaran"/>
              </a:rPr>
              <a:t>How can improve this model by giving it the capability to pose attention on a given question regarding an image?</a:t>
            </a:r>
            <a:endParaRPr>
              <a:latin typeface="Catamaran"/>
              <a:ea typeface="Catamaran"/>
              <a:cs typeface="Catamaran"/>
              <a:sym typeface="Catamar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2"/>
                                        </p:tgtEl>
                                        <p:attrNameLst>
                                          <p:attrName>style.visibility</p:attrName>
                                        </p:attrNameLst>
                                      </p:cBhvr>
                                      <p:to>
                                        <p:strVal val="visible"/>
                                      </p:to>
                                    </p:set>
                                    <p:animEffect filter="fade" transition="in">
                                      <p:cBhvr>
                                        <p:cTn dur="1000"/>
                                        <p:tgtEl>
                                          <p:spTgt spid="20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g16e03fdc2d9_0_37"/>
          <p:cNvSpPr txBox="1"/>
          <p:nvPr/>
        </p:nvSpPr>
        <p:spPr>
          <a:xfrm>
            <a:off x="1427550" y="3661700"/>
            <a:ext cx="5894100" cy="100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it" sz="1200">
                <a:solidFill>
                  <a:schemeClr val="accent1"/>
                </a:solidFill>
                <a:highlight>
                  <a:schemeClr val="lt1"/>
                </a:highlight>
                <a:latin typeface="Roboto"/>
                <a:ea typeface="Roboto"/>
                <a:cs typeface="Roboto"/>
                <a:sym typeface="Roboto"/>
              </a:rPr>
              <a:t>We used as pre-trained model "</a:t>
            </a:r>
            <a:r>
              <a:rPr i="1" lang="it" sz="1200">
                <a:solidFill>
                  <a:schemeClr val="accent1"/>
                </a:solidFill>
                <a:highlight>
                  <a:schemeClr val="lt1"/>
                </a:highlight>
                <a:latin typeface="Roboto"/>
                <a:ea typeface="Roboto"/>
                <a:cs typeface="Roboto"/>
                <a:sym typeface="Roboto"/>
              </a:rPr>
              <a:t>dandelin/vilt-b32-finetuned-vqa</a:t>
            </a:r>
            <a:r>
              <a:rPr lang="it" sz="1200">
                <a:solidFill>
                  <a:schemeClr val="accent1"/>
                </a:solidFill>
                <a:highlight>
                  <a:schemeClr val="lt1"/>
                </a:highlight>
                <a:latin typeface="Roboto"/>
                <a:ea typeface="Roboto"/>
                <a:cs typeface="Roboto"/>
                <a:sym typeface="Roboto"/>
              </a:rPr>
              <a:t>" from Hugging Face which has been pretrained on a </a:t>
            </a:r>
            <a:r>
              <a:rPr b="1" lang="it" sz="1200">
                <a:solidFill>
                  <a:schemeClr val="accent1"/>
                </a:solidFill>
                <a:highlight>
                  <a:schemeClr val="lt1"/>
                </a:highlight>
                <a:latin typeface="Roboto"/>
                <a:ea typeface="Roboto"/>
                <a:cs typeface="Roboto"/>
                <a:sym typeface="Roboto"/>
              </a:rPr>
              <a:t>VQA</a:t>
            </a:r>
            <a:r>
              <a:rPr lang="it" sz="1200">
                <a:solidFill>
                  <a:schemeClr val="accent1"/>
                </a:solidFill>
                <a:highlight>
                  <a:schemeClr val="lt1"/>
                </a:highlight>
                <a:latin typeface="Roboto"/>
                <a:ea typeface="Roboto"/>
                <a:cs typeface="Roboto"/>
                <a:sym typeface="Roboto"/>
              </a:rPr>
              <a:t> task and huge amount of data. Then, due to our hardware limits and different studies, we decided to fine-tune only the last 2 embedding layers!</a:t>
            </a:r>
            <a:endParaRPr>
              <a:latin typeface="Catamaran"/>
              <a:ea typeface="Catamaran"/>
              <a:cs typeface="Catamaran"/>
              <a:sym typeface="Catamaran"/>
            </a:endParaRPr>
          </a:p>
        </p:txBody>
      </p:sp>
      <p:sp>
        <p:nvSpPr>
          <p:cNvPr id="208" name="Google Shape;208;g16e03fdc2d9_0_37"/>
          <p:cNvSpPr/>
          <p:nvPr/>
        </p:nvSpPr>
        <p:spPr>
          <a:xfrm>
            <a:off x="1469100" y="3626450"/>
            <a:ext cx="5811000" cy="1077000"/>
          </a:xfrm>
          <a:prstGeom prst="rect">
            <a:avLst/>
          </a:prstGeom>
          <a:solidFill>
            <a:srgbClr val="B0BDBF">
              <a:alpha val="43920"/>
            </a:srgbClr>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g16e03fdc2d9_0_37"/>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Vision and Language Transformer (ViLT)</a:t>
            </a:r>
            <a:endParaRPr/>
          </a:p>
        </p:txBody>
      </p:sp>
      <p:sp>
        <p:nvSpPr>
          <p:cNvPr id="210" name="Google Shape;210;g16e03fdc2d9_0_37"/>
          <p:cNvSpPr txBox="1"/>
          <p:nvPr>
            <p:ph idx="1" type="body"/>
          </p:nvPr>
        </p:nvSpPr>
        <p:spPr>
          <a:xfrm>
            <a:off x="785100" y="1766300"/>
            <a:ext cx="7179000" cy="159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sz="1200">
                <a:highlight>
                  <a:srgbClr val="FFFFFF"/>
                </a:highlight>
                <a:latin typeface="Roboto"/>
                <a:ea typeface="Roboto"/>
                <a:cs typeface="Roboto"/>
                <a:sym typeface="Roboto"/>
              </a:rPr>
              <a:t>For this reason we switched to an higher capacitive model that makes those two representation interact, in particular the Vision and Language Transformers. </a:t>
            </a:r>
            <a:endParaRPr sz="1200">
              <a:highlight>
                <a:srgbClr val="FFFFFF"/>
              </a:highlight>
              <a:latin typeface="Roboto"/>
              <a:ea typeface="Roboto"/>
              <a:cs typeface="Roboto"/>
              <a:sym typeface="Roboto"/>
            </a:endParaRPr>
          </a:p>
          <a:p>
            <a:pPr indent="0" lvl="0" marL="0" rtl="0" algn="l">
              <a:spcBef>
                <a:spcPts val="0"/>
              </a:spcBef>
              <a:spcAft>
                <a:spcPts val="0"/>
              </a:spcAft>
              <a:buNone/>
            </a:pPr>
            <a:r>
              <a:rPr lang="it" sz="1200">
                <a:highlight>
                  <a:schemeClr val="lt1"/>
                </a:highlight>
                <a:latin typeface="Roboto"/>
                <a:ea typeface="Roboto"/>
                <a:cs typeface="Roboto"/>
                <a:sym typeface="Roboto"/>
              </a:rPr>
              <a:t>We need </a:t>
            </a:r>
            <a:r>
              <a:rPr b="1" lang="it" sz="1200">
                <a:highlight>
                  <a:schemeClr val="lt1"/>
                </a:highlight>
                <a:latin typeface="Roboto"/>
                <a:ea typeface="Roboto"/>
                <a:cs typeface="Roboto"/>
                <a:sym typeface="Roboto"/>
              </a:rPr>
              <a:t>inter-attention </a:t>
            </a:r>
            <a:r>
              <a:rPr lang="it" sz="1200">
                <a:highlight>
                  <a:schemeClr val="lt1"/>
                </a:highlight>
                <a:latin typeface="Roboto"/>
                <a:ea typeface="Roboto"/>
                <a:cs typeface="Roboto"/>
                <a:sym typeface="Roboto"/>
              </a:rPr>
              <a:t>between images and language! Therefore as backbone we’ve used the </a:t>
            </a:r>
            <a:r>
              <a:rPr b="1" lang="it" sz="1200">
                <a:highlight>
                  <a:schemeClr val="lt1"/>
                </a:highlight>
                <a:latin typeface="Roboto"/>
                <a:ea typeface="Roboto"/>
                <a:cs typeface="Roboto"/>
                <a:sym typeface="Roboto"/>
              </a:rPr>
              <a:t>ViLT model which exploits BERT, ViT</a:t>
            </a:r>
            <a:r>
              <a:rPr lang="it" sz="1200">
                <a:highlight>
                  <a:schemeClr val="lt1"/>
                </a:highlight>
                <a:latin typeface="Roboto"/>
                <a:ea typeface="Roboto"/>
                <a:cs typeface="Roboto"/>
                <a:sym typeface="Roboto"/>
              </a:rPr>
              <a:t> </a:t>
            </a:r>
            <a:r>
              <a:rPr b="1" lang="it" sz="1200">
                <a:highlight>
                  <a:schemeClr val="lt1"/>
                </a:highlight>
                <a:latin typeface="Roboto"/>
                <a:ea typeface="Roboto"/>
                <a:cs typeface="Roboto"/>
                <a:sym typeface="Roboto"/>
              </a:rPr>
              <a:t>and a Cross Modality Encoder</a:t>
            </a:r>
            <a:r>
              <a:rPr lang="it" sz="1200">
                <a:highlight>
                  <a:schemeClr val="lt1"/>
                </a:highlight>
                <a:latin typeface="Roboto"/>
                <a:ea typeface="Roboto"/>
                <a:cs typeface="Roboto"/>
                <a:sym typeface="Roboto"/>
              </a:rPr>
              <a:t>, a final MLP will answer. </a:t>
            </a:r>
            <a:endParaRPr sz="1200">
              <a:highlight>
                <a:schemeClr val="lt1"/>
              </a:highlight>
              <a:latin typeface="Roboto"/>
              <a:ea typeface="Roboto"/>
              <a:cs typeface="Roboto"/>
              <a:sym typeface="Roboto"/>
            </a:endParaRPr>
          </a:p>
          <a:p>
            <a:pPr indent="0" lvl="0" marL="0" rtl="0" algn="l">
              <a:spcBef>
                <a:spcPts val="0"/>
              </a:spcBef>
              <a:spcAft>
                <a:spcPts val="0"/>
              </a:spcAft>
              <a:buNone/>
            </a:pPr>
            <a:r>
              <a:t/>
            </a:r>
            <a:endParaRPr sz="1200">
              <a:highlight>
                <a:srgbClr val="FFFFFF"/>
              </a:highlight>
              <a:latin typeface="Roboto"/>
              <a:ea typeface="Roboto"/>
              <a:cs typeface="Roboto"/>
              <a:sym typeface="Roboto"/>
            </a:endParaRPr>
          </a:p>
          <a:p>
            <a:pPr indent="0" lvl="0" marL="0" rtl="0" algn="l">
              <a:spcBef>
                <a:spcPts val="0"/>
              </a:spcBef>
              <a:spcAft>
                <a:spcPts val="0"/>
              </a:spcAft>
              <a:buNone/>
            </a:pPr>
            <a:r>
              <a:rPr lang="it" sz="1200">
                <a:highlight>
                  <a:srgbClr val="FFFFFF"/>
                </a:highlight>
                <a:latin typeface="Roboto"/>
                <a:ea typeface="Roboto"/>
                <a:cs typeface="Roboto"/>
                <a:sym typeface="Roboto"/>
              </a:rPr>
              <a:t>ViLT can reason on different patches of the image and point the correct attention to the meaningful features that allows to answer correctly by a </a:t>
            </a:r>
            <a:r>
              <a:rPr b="1" lang="it" sz="1200">
                <a:highlight>
                  <a:srgbClr val="FFFFFF"/>
                </a:highlight>
                <a:latin typeface="Roboto"/>
                <a:ea typeface="Roboto"/>
                <a:cs typeface="Roboto"/>
                <a:sym typeface="Roboto"/>
              </a:rPr>
              <a:t>Modality Interaction.</a:t>
            </a:r>
            <a:endParaRPr sz="1200">
              <a:highlight>
                <a:srgbClr val="FFFFFF"/>
              </a:highlight>
              <a:latin typeface="Roboto"/>
              <a:ea typeface="Roboto"/>
              <a:cs typeface="Roboto"/>
              <a:sym typeface="Roboto"/>
            </a:endParaRPr>
          </a:p>
          <a:p>
            <a:pPr indent="0" lvl="0" marL="0" rtl="0" algn="l">
              <a:spcBef>
                <a:spcPts val="0"/>
              </a:spcBef>
              <a:spcAft>
                <a:spcPts val="0"/>
              </a:spcAft>
              <a:buNone/>
            </a:pPr>
            <a:r>
              <a:t/>
            </a:r>
            <a:endParaRPr sz="1200">
              <a:highlight>
                <a:srgbClr val="FFFFFF"/>
              </a:highlight>
              <a:latin typeface="Roboto"/>
              <a:ea typeface="Roboto"/>
              <a:cs typeface="Roboto"/>
              <a:sym typeface="Roboto"/>
            </a:endParaRPr>
          </a:p>
          <a:p>
            <a:pPr indent="0" lvl="0" marL="0" rtl="0" algn="l">
              <a:spcBef>
                <a:spcPts val="0"/>
              </a:spcBef>
              <a:spcAft>
                <a:spcPts val="0"/>
              </a:spcAft>
              <a:buNone/>
            </a:pPr>
            <a:r>
              <a:t/>
            </a:r>
            <a:endParaRPr sz="1200">
              <a:highlight>
                <a:srgbClr val="FFFFFF"/>
              </a:highlight>
              <a:latin typeface="Roboto"/>
              <a:ea typeface="Roboto"/>
              <a:cs typeface="Roboto"/>
              <a:sym typeface="Roboto"/>
            </a:endParaRPr>
          </a:p>
        </p:txBody>
      </p:sp>
      <p:sp>
        <p:nvSpPr>
          <p:cNvPr id="211" name="Google Shape;211;g16e03fdc2d9_0_3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212" name="Google Shape;212;g16e03fdc2d9_0_37"/>
          <p:cNvPicPr preferRelativeResize="0"/>
          <p:nvPr/>
        </p:nvPicPr>
        <p:blipFill>
          <a:blip r:embed="rId3">
            <a:alphaModFix/>
          </a:blip>
          <a:stretch>
            <a:fillRect/>
          </a:stretch>
        </p:blipFill>
        <p:spPr>
          <a:xfrm>
            <a:off x="7964098" y="1766348"/>
            <a:ext cx="979875" cy="1597100"/>
          </a:xfrm>
          <a:prstGeom prst="rect">
            <a:avLst/>
          </a:prstGeom>
          <a:noFill/>
          <a:ln>
            <a:noFill/>
          </a:ln>
        </p:spPr>
      </p:pic>
      <p:sp>
        <p:nvSpPr>
          <p:cNvPr id="213" name="Google Shape;213;g16e03fdc2d9_0_37"/>
          <p:cNvSpPr txBox="1"/>
          <p:nvPr/>
        </p:nvSpPr>
        <p:spPr>
          <a:xfrm>
            <a:off x="785100" y="1488500"/>
            <a:ext cx="7443600" cy="36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it" sz="1200">
                <a:solidFill>
                  <a:srgbClr val="980000"/>
                </a:solidFill>
                <a:highlight>
                  <a:schemeClr val="lt1"/>
                </a:highlight>
                <a:latin typeface="Roboto"/>
                <a:ea typeface="Roboto"/>
                <a:cs typeface="Roboto"/>
                <a:sym typeface="Roboto"/>
              </a:rPr>
              <a:t>“I</a:t>
            </a:r>
            <a:r>
              <a:rPr i="1" lang="it" sz="1200">
                <a:solidFill>
                  <a:srgbClr val="980000"/>
                </a:solidFill>
                <a:highlight>
                  <a:schemeClr val="lt1"/>
                </a:highlight>
                <a:latin typeface="Roboto"/>
                <a:ea typeface="Roboto"/>
                <a:cs typeface="Roboto"/>
                <a:sym typeface="Roboto"/>
              </a:rPr>
              <a:t>f we treat the image and language stream independently we cannot aim for the stars.”</a:t>
            </a:r>
            <a:endParaRPr>
              <a:latin typeface="Catamaran"/>
              <a:ea typeface="Catamaran"/>
              <a:cs typeface="Catamaran"/>
              <a:sym typeface="Catamar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8"/>
                                        </p:tgtEl>
                                        <p:attrNameLst>
                                          <p:attrName>style.visibility</p:attrName>
                                        </p:attrNameLst>
                                      </p:cBhvr>
                                      <p:to>
                                        <p:strVal val="visible"/>
                                      </p:to>
                                    </p:set>
                                    <p:animEffect filter="fade" transition="in">
                                      <p:cBhvr>
                                        <p:cTn dur="1000"/>
                                        <p:tgtEl>
                                          <p:spTgt spid="20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16f45e851fa_0_1"/>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ViLT: Architecture</a:t>
            </a:r>
            <a:endParaRPr/>
          </a:p>
        </p:txBody>
      </p:sp>
      <p:sp>
        <p:nvSpPr>
          <p:cNvPr id="219" name="Google Shape;219;g16f45e851fa_0_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220" name="Google Shape;220;g16f45e851fa_0_1"/>
          <p:cNvPicPr preferRelativeResize="0"/>
          <p:nvPr/>
        </p:nvPicPr>
        <p:blipFill>
          <a:blip r:embed="rId3">
            <a:alphaModFix/>
          </a:blip>
          <a:stretch>
            <a:fillRect/>
          </a:stretch>
        </p:blipFill>
        <p:spPr>
          <a:xfrm>
            <a:off x="666950" y="2012825"/>
            <a:ext cx="6633650" cy="2573850"/>
          </a:xfrm>
          <a:prstGeom prst="rect">
            <a:avLst/>
          </a:prstGeom>
          <a:noFill/>
          <a:ln>
            <a:noFill/>
          </a:ln>
        </p:spPr>
      </p:pic>
      <p:sp>
        <p:nvSpPr>
          <p:cNvPr id="221" name="Google Shape;221;g16f45e851fa_0_1"/>
          <p:cNvSpPr/>
          <p:nvPr/>
        </p:nvSpPr>
        <p:spPr>
          <a:xfrm>
            <a:off x="1196950" y="3690875"/>
            <a:ext cx="2112300" cy="865500"/>
          </a:xfrm>
          <a:prstGeom prst="rect">
            <a:avLst/>
          </a:prstGeom>
          <a:solidFill>
            <a:srgbClr val="006778">
              <a:alpha val="43920"/>
            </a:srgbClr>
          </a:solidFill>
          <a:ln cap="flat" cmpd="sng" w="9525">
            <a:solidFill>
              <a:srgbClr val="00677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2" name="Google Shape;222;g16f45e851fa_0_1"/>
          <p:cNvPicPr preferRelativeResize="0"/>
          <p:nvPr/>
        </p:nvPicPr>
        <p:blipFill>
          <a:blip r:embed="rId4">
            <a:alphaModFix/>
          </a:blip>
          <a:stretch>
            <a:fillRect/>
          </a:stretch>
        </p:blipFill>
        <p:spPr>
          <a:xfrm>
            <a:off x="5569000" y="1208025"/>
            <a:ext cx="3272175" cy="746504"/>
          </a:xfrm>
          <a:prstGeom prst="rect">
            <a:avLst/>
          </a:prstGeom>
          <a:noFill/>
          <a:ln>
            <a:noFill/>
          </a:ln>
        </p:spPr>
      </p:pic>
      <p:sp>
        <p:nvSpPr>
          <p:cNvPr id="223" name="Google Shape;223;g16f45e851fa_0_1"/>
          <p:cNvSpPr/>
          <p:nvPr/>
        </p:nvSpPr>
        <p:spPr>
          <a:xfrm>
            <a:off x="3602750" y="3690875"/>
            <a:ext cx="2179500" cy="865500"/>
          </a:xfrm>
          <a:prstGeom prst="rect">
            <a:avLst/>
          </a:prstGeom>
          <a:solidFill>
            <a:srgbClr val="6F0A19">
              <a:alpha val="29800"/>
            </a:srgbClr>
          </a:solidFill>
          <a:ln cap="flat" cmpd="sng" w="9525">
            <a:solidFill>
              <a:srgbClr val="6F0A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g16f45e851fa_0_1"/>
          <p:cNvSpPr/>
          <p:nvPr/>
        </p:nvSpPr>
        <p:spPr>
          <a:xfrm>
            <a:off x="666950" y="2644600"/>
            <a:ext cx="5115300" cy="612900"/>
          </a:xfrm>
          <a:prstGeom prst="rect">
            <a:avLst/>
          </a:prstGeom>
          <a:solidFill>
            <a:srgbClr val="B0BDBF">
              <a:alpha val="43920"/>
            </a:srgbClr>
          </a:solidFill>
          <a:ln cap="flat" cmpd="sng" w="9525">
            <a:solidFill>
              <a:srgbClr val="9E9E9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5" name="Google Shape;225;g16f45e851fa_0_1"/>
          <p:cNvPicPr preferRelativeResize="0"/>
          <p:nvPr/>
        </p:nvPicPr>
        <p:blipFill>
          <a:blip r:embed="rId5">
            <a:alphaModFix/>
          </a:blip>
          <a:stretch>
            <a:fillRect/>
          </a:stretch>
        </p:blipFill>
        <p:spPr>
          <a:xfrm>
            <a:off x="5782249" y="1108699"/>
            <a:ext cx="3180975" cy="1387500"/>
          </a:xfrm>
          <a:prstGeom prst="rect">
            <a:avLst/>
          </a:prstGeom>
          <a:noFill/>
          <a:ln>
            <a:noFill/>
          </a:ln>
        </p:spPr>
      </p:pic>
      <p:pic>
        <p:nvPicPr>
          <p:cNvPr id="226" name="Google Shape;226;g16f45e851fa_0_1"/>
          <p:cNvPicPr preferRelativeResize="0"/>
          <p:nvPr/>
        </p:nvPicPr>
        <p:blipFill>
          <a:blip r:embed="rId6">
            <a:alphaModFix/>
          </a:blip>
          <a:stretch>
            <a:fillRect/>
          </a:stretch>
        </p:blipFill>
        <p:spPr>
          <a:xfrm>
            <a:off x="5782250" y="1397000"/>
            <a:ext cx="3180975" cy="1037142"/>
          </a:xfrm>
          <a:prstGeom prst="rect">
            <a:avLst/>
          </a:prstGeom>
          <a:noFill/>
          <a:ln>
            <a:noFill/>
          </a:ln>
        </p:spPr>
      </p:pic>
      <p:sp>
        <p:nvSpPr>
          <p:cNvPr id="227" name="Google Shape;227;g16f45e851fa_0_1"/>
          <p:cNvSpPr txBox="1"/>
          <p:nvPr/>
        </p:nvSpPr>
        <p:spPr>
          <a:xfrm>
            <a:off x="3506375" y="4644975"/>
            <a:ext cx="371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chemeClr val="accent1"/>
                </a:solidFill>
                <a:latin typeface="Catamaran"/>
                <a:ea typeface="Catamaran"/>
                <a:cs typeface="Catamaran"/>
                <a:sym typeface="Catamaran"/>
              </a:rPr>
              <a:t>D = Depth = 12; patch_size = 32; hidden_dim=768</a:t>
            </a:r>
            <a:endParaRPr>
              <a:solidFill>
                <a:schemeClr val="accent1"/>
              </a:solidFill>
              <a:latin typeface="Catamaran"/>
              <a:ea typeface="Catamaran"/>
              <a:cs typeface="Catamaran"/>
              <a:sym typeface="Catamaran"/>
            </a:endParaRPr>
          </a:p>
        </p:txBody>
      </p:sp>
      <p:pic>
        <p:nvPicPr>
          <p:cNvPr id="228" name="Google Shape;228;g16f45e851fa_0_1"/>
          <p:cNvPicPr preferRelativeResize="0"/>
          <p:nvPr/>
        </p:nvPicPr>
        <p:blipFill>
          <a:blip r:embed="rId7">
            <a:alphaModFix/>
          </a:blip>
          <a:stretch>
            <a:fillRect/>
          </a:stretch>
        </p:blipFill>
        <p:spPr>
          <a:xfrm>
            <a:off x="4649850" y="913875"/>
            <a:ext cx="4313380" cy="1098950"/>
          </a:xfrm>
          <a:prstGeom prst="rect">
            <a:avLst/>
          </a:prstGeom>
          <a:noFill/>
          <a:ln>
            <a:noFill/>
          </a:ln>
        </p:spPr>
      </p:pic>
      <p:sp>
        <p:nvSpPr>
          <p:cNvPr id="229" name="Google Shape;229;g16f45e851fa_0_1"/>
          <p:cNvSpPr/>
          <p:nvPr/>
        </p:nvSpPr>
        <p:spPr>
          <a:xfrm>
            <a:off x="740334" y="2012825"/>
            <a:ext cx="1868400" cy="483300"/>
          </a:xfrm>
          <a:prstGeom prst="rect">
            <a:avLst/>
          </a:prstGeom>
          <a:solidFill>
            <a:srgbClr val="B764F9">
              <a:alpha val="34970"/>
            </a:srgbClr>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16f45e851fa_0_1"/>
          <p:cNvSpPr/>
          <p:nvPr/>
        </p:nvSpPr>
        <p:spPr>
          <a:xfrm>
            <a:off x="2847725" y="2012825"/>
            <a:ext cx="1491600" cy="483300"/>
          </a:xfrm>
          <a:prstGeom prst="rect">
            <a:avLst/>
          </a:prstGeom>
          <a:solidFill>
            <a:srgbClr val="B764F9">
              <a:alpha val="34970"/>
            </a:srgbClr>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g16f45e851fa_0_1"/>
          <p:cNvSpPr/>
          <p:nvPr/>
        </p:nvSpPr>
        <p:spPr>
          <a:xfrm>
            <a:off x="4496675" y="2012825"/>
            <a:ext cx="1131600" cy="444900"/>
          </a:xfrm>
          <a:prstGeom prst="rect">
            <a:avLst/>
          </a:prstGeom>
          <a:solidFill>
            <a:srgbClr val="B764F9">
              <a:alpha val="34970"/>
            </a:srgbClr>
          </a:solid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2" name="Google Shape;232;g16f45e851fa_0_1"/>
          <p:cNvPicPr preferRelativeResize="0"/>
          <p:nvPr/>
        </p:nvPicPr>
        <p:blipFill>
          <a:blip r:embed="rId8">
            <a:alphaModFix/>
          </a:blip>
          <a:stretch>
            <a:fillRect/>
          </a:stretch>
        </p:blipFill>
        <p:spPr>
          <a:xfrm>
            <a:off x="6069838" y="1108700"/>
            <a:ext cx="2605795" cy="1387500"/>
          </a:xfrm>
          <a:prstGeom prst="rect">
            <a:avLst/>
          </a:prstGeom>
          <a:noFill/>
          <a:ln>
            <a:noFill/>
          </a:ln>
        </p:spPr>
      </p:pic>
      <p:sp>
        <p:nvSpPr>
          <p:cNvPr id="233" name="Google Shape;233;g16f45e851fa_0_1"/>
          <p:cNvSpPr txBox="1"/>
          <p:nvPr/>
        </p:nvSpPr>
        <p:spPr>
          <a:xfrm>
            <a:off x="3356100" y="1041525"/>
            <a:ext cx="5787900" cy="1169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it" sz="1600">
                <a:solidFill>
                  <a:schemeClr val="accent1"/>
                </a:solidFill>
                <a:highlight>
                  <a:srgbClr val="FFFFFF"/>
                </a:highlight>
                <a:latin typeface="Roboto"/>
                <a:ea typeface="Roboto"/>
                <a:cs typeface="Roboto"/>
                <a:sym typeface="Roboto"/>
              </a:rPr>
              <a:t>The </a:t>
            </a:r>
            <a:r>
              <a:rPr i="1" lang="it" sz="1600">
                <a:solidFill>
                  <a:schemeClr val="accent1"/>
                </a:solidFill>
                <a:highlight>
                  <a:srgbClr val="FFFFFF"/>
                </a:highlight>
                <a:latin typeface="Roboto"/>
                <a:ea typeface="Roboto"/>
                <a:cs typeface="Roboto"/>
                <a:sym typeface="Roboto"/>
              </a:rPr>
              <a:t>pretraining-tasks</a:t>
            </a:r>
            <a:r>
              <a:rPr lang="it" sz="1600">
                <a:solidFill>
                  <a:schemeClr val="accent1"/>
                </a:solidFill>
                <a:highlight>
                  <a:srgbClr val="FFFFFF"/>
                </a:highlight>
                <a:latin typeface="Roboto"/>
                <a:ea typeface="Roboto"/>
                <a:cs typeface="Roboto"/>
                <a:sym typeface="Roboto"/>
              </a:rPr>
              <a:t> to which the model owes </a:t>
            </a:r>
            <a:endParaRPr sz="1600">
              <a:solidFill>
                <a:schemeClr val="accent1"/>
              </a:solidFill>
              <a:highlight>
                <a:srgbClr val="FFFFFF"/>
              </a:highlight>
              <a:latin typeface="Roboto"/>
              <a:ea typeface="Roboto"/>
              <a:cs typeface="Roboto"/>
              <a:sym typeface="Roboto"/>
            </a:endParaRPr>
          </a:p>
          <a:p>
            <a:pPr indent="0" lvl="0" marL="0" rtl="0" algn="ctr">
              <a:spcBef>
                <a:spcPts val="0"/>
              </a:spcBef>
              <a:spcAft>
                <a:spcPts val="0"/>
              </a:spcAft>
              <a:buNone/>
            </a:pPr>
            <a:r>
              <a:rPr lang="it" sz="1600">
                <a:solidFill>
                  <a:schemeClr val="accent1"/>
                </a:solidFill>
                <a:highlight>
                  <a:srgbClr val="FFFFFF"/>
                </a:highlight>
                <a:latin typeface="Roboto"/>
                <a:ea typeface="Roboto"/>
                <a:cs typeface="Roboto"/>
                <a:sym typeface="Roboto"/>
              </a:rPr>
              <a:t>its strength and that make it possible </a:t>
            </a:r>
            <a:r>
              <a:rPr lang="it" sz="1600">
                <a:solidFill>
                  <a:schemeClr val="accent1"/>
                </a:solidFill>
                <a:highlight>
                  <a:schemeClr val="lt1"/>
                </a:highlight>
                <a:latin typeface="Roboto"/>
                <a:ea typeface="Roboto"/>
                <a:cs typeface="Roboto"/>
                <a:sym typeface="Roboto"/>
              </a:rPr>
              <a:t>to </a:t>
            </a:r>
            <a:endParaRPr sz="1600">
              <a:solidFill>
                <a:schemeClr val="accent1"/>
              </a:solidFill>
              <a:highlight>
                <a:schemeClr val="lt1"/>
              </a:highlight>
              <a:latin typeface="Roboto"/>
              <a:ea typeface="Roboto"/>
              <a:cs typeface="Roboto"/>
              <a:sym typeface="Roboto"/>
            </a:endParaRPr>
          </a:p>
          <a:p>
            <a:pPr indent="0" lvl="0" marL="0" rtl="0" algn="ctr">
              <a:spcBef>
                <a:spcPts val="0"/>
              </a:spcBef>
              <a:spcAft>
                <a:spcPts val="0"/>
              </a:spcAft>
              <a:buNone/>
            </a:pPr>
            <a:r>
              <a:rPr lang="it" sz="1600">
                <a:solidFill>
                  <a:schemeClr val="accent1"/>
                </a:solidFill>
                <a:highlight>
                  <a:schemeClr val="lt1"/>
                </a:highlight>
                <a:latin typeface="Roboto"/>
                <a:ea typeface="Roboto"/>
                <a:cs typeface="Roboto"/>
                <a:sym typeface="Roboto"/>
              </a:rPr>
              <a:t>implicitly learn the </a:t>
            </a:r>
            <a:r>
              <a:rPr i="1" lang="it" sz="1600">
                <a:solidFill>
                  <a:schemeClr val="accent1"/>
                </a:solidFill>
                <a:highlight>
                  <a:schemeClr val="lt1"/>
                </a:highlight>
                <a:latin typeface="Roboto"/>
                <a:ea typeface="Roboto"/>
                <a:cs typeface="Roboto"/>
                <a:sym typeface="Roboto"/>
              </a:rPr>
              <a:t>cross-attention</a:t>
            </a:r>
            <a:r>
              <a:rPr lang="it" sz="1600">
                <a:solidFill>
                  <a:schemeClr val="accent1"/>
                </a:solidFill>
                <a:highlight>
                  <a:schemeClr val="lt1"/>
                </a:highlight>
                <a:latin typeface="Roboto"/>
                <a:ea typeface="Roboto"/>
                <a:cs typeface="Roboto"/>
                <a:sym typeface="Roboto"/>
              </a:rPr>
              <a:t> </a:t>
            </a:r>
            <a:r>
              <a:rPr lang="it" sz="1600">
                <a:solidFill>
                  <a:schemeClr val="accent1"/>
                </a:solidFill>
                <a:highlight>
                  <a:srgbClr val="FFFFFF"/>
                </a:highlight>
                <a:latin typeface="Roboto"/>
                <a:ea typeface="Roboto"/>
                <a:cs typeface="Roboto"/>
                <a:sym typeface="Roboto"/>
              </a:rPr>
              <a:t>are:</a:t>
            </a:r>
            <a:endParaRPr sz="1600">
              <a:solidFill>
                <a:schemeClr val="accent1"/>
              </a:solidFill>
              <a:highlight>
                <a:srgbClr val="FFFFFF"/>
              </a:highlight>
              <a:latin typeface="Roboto"/>
              <a:ea typeface="Roboto"/>
              <a:cs typeface="Roboto"/>
              <a:sym typeface="Roboto"/>
            </a:endParaRPr>
          </a:p>
          <a:p>
            <a:pPr indent="0" lvl="0" marL="0" rtl="0" algn="ctr">
              <a:spcBef>
                <a:spcPts val="0"/>
              </a:spcBef>
              <a:spcAft>
                <a:spcPts val="0"/>
              </a:spcAft>
              <a:buNone/>
            </a:pPr>
            <a:r>
              <a:t/>
            </a:r>
            <a:endParaRPr sz="1600">
              <a:solidFill>
                <a:schemeClr val="accent1"/>
              </a:solidFill>
              <a:highlight>
                <a:srgbClr val="FFFFFF"/>
              </a:highlight>
              <a:latin typeface="Roboto"/>
              <a:ea typeface="Roboto"/>
              <a:cs typeface="Roboto"/>
              <a:sym typeface="Roboto"/>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2"/>
                                        </p:tgtEl>
                                        <p:attrNameLst>
                                          <p:attrName>style.visibility</p:attrName>
                                        </p:attrNameLst>
                                      </p:cBhvr>
                                      <p:to>
                                        <p:strVal val="visible"/>
                                      </p:to>
                                    </p:set>
                                    <p:animEffect filter="fade" transition="in">
                                      <p:cBhvr>
                                        <p:cTn dur="1000"/>
                                        <p:tgtEl>
                                          <p:spTgt spid="222"/>
                                        </p:tgtEl>
                                      </p:cBhvr>
                                    </p:animEffect>
                                  </p:childTnLst>
                                </p:cTn>
                              </p:par>
                              <p:par>
                                <p:cTn fill="hold" nodeType="withEffect" presetClass="entr" presetID="10" presetSubtype="0">
                                  <p:stCondLst>
                                    <p:cond delay="0"/>
                                  </p:stCondLst>
                                  <p:childTnLst>
                                    <p:set>
                                      <p:cBhvr>
                                        <p:cTn dur="1" fill="hold">
                                          <p:stCondLst>
                                            <p:cond delay="0"/>
                                          </p:stCondLst>
                                        </p:cTn>
                                        <p:tgtEl>
                                          <p:spTgt spid="221"/>
                                        </p:tgtEl>
                                        <p:attrNameLst>
                                          <p:attrName>style.visibility</p:attrName>
                                        </p:attrNameLst>
                                      </p:cBhvr>
                                      <p:to>
                                        <p:strVal val="visible"/>
                                      </p:to>
                                    </p:set>
                                    <p:animEffect filter="fade" transition="in">
                                      <p:cBhvr>
                                        <p:cTn dur="1000"/>
                                        <p:tgtEl>
                                          <p:spTgt spid="22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2"/>
                                        </p:tgtEl>
                                      </p:cBhvr>
                                    </p:animEffect>
                                    <p:set>
                                      <p:cBhvr>
                                        <p:cTn dur="1" fill="hold">
                                          <p:stCondLst>
                                            <p:cond delay="1000"/>
                                          </p:stCondLst>
                                        </p:cTn>
                                        <p:tgtEl>
                                          <p:spTgt spid="22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5"/>
                                        </p:tgtEl>
                                        <p:attrNameLst>
                                          <p:attrName>style.visibility</p:attrName>
                                        </p:attrNameLst>
                                      </p:cBhvr>
                                      <p:to>
                                        <p:strVal val="visible"/>
                                      </p:to>
                                    </p:set>
                                    <p:animEffect filter="fade" transition="in">
                                      <p:cBhvr>
                                        <p:cTn dur="1000"/>
                                        <p:tgtEl>
                                          <p:spTgt spid="225"/>
                                        </p:tgtEl>
                                      </p:cBhvr>
                                    </p:animEffect>
                                  </p:childTnLst>
                                </p:cTn>
                              </p:par>
                              <p:par>
                                <p:cTn fill="hold" nodeType="withEffect" presetClass="entr" presetID="10" presetSubtype="0">
                                  <p:stCondLst>
                                    <p:cond delay="0"/>
                                  </p:stCondLst>
                                  <p:childTnLst>
                                    <p:set>
                                      <p:cBhvr>
                                        <p:cTn dur="1" fill="hold">
                                          <p:stCondLst>
                                            <p:cond delay="0"/>
                                          </p:stCondLst>
                                        </p:cTn>
                                        <p:tgtEl>
                                          <p:spTgt spid="223"/>
                                        </p:tgtEl>
                                        <p:attrNameLst>
                                          <p:attrName>style.visibility</p:attrName>
                                        </p:attrNameLst>
                                      </p:cBhvr>
                                      <p:to>
                                        <p:strVal val="visible"/>
                                      </p:to>
                                    </p:set>
                                    <p:animEffect filter="fade" transition="in">
                                      <p:cBhvr>
                                        <p:cTn dur="1000"/>
                                        <p:tgtEl>
                                          <p:spTgt spid="22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5"/>
                                        </p:tgtEl>
                                      </p:cBhvr>
                                    </p:animEffect>
                                    <p:set>
                                      <p:cBhvr>
                                        <p:cTn dur="1" fill="hold">
                                          <p:stCondLst>
                                            <p:cond delay="1000"/>
                                          </p:stCondLst>
                                        </p:cTn>
                                        <p:tgtEl>
                                          <p:spTgt spid="22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6"/>
                                        </p:tgtEl>
                                        <p:attrNameLst>
                                          <p:attrName>style.visibility</p:attrName>
                                        </p:attrNameLst>
                                      </p:cBhvr>
                                      <p:to>
                                        <p:strVal val="visible"/>
                                      </p:to>
                                    </p:set>
                                    <p:animEffect filter="fade" transition="in">
                                      <p:cBhvr>
                                        <p:cTn dur="1000"/>
                                        <p:tgtEl>
                                          <p:spTgt spid="2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26"/>
                                        </p:tgtEl>
                                      </p:cBhvr>
                                    </p:animEffect>
                                    <p:set>
                                      <p:cBhvr>
                                        <p:cTn dur="1" fill="hold">
                                          <p:stCondLst>
                                            <p:cond delay="1000"/>
                                          </p:stCondLst>
                                        </p:cTn>
                                        <p:tgtEl>
                                          <p:spTgt spid="226"/>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8"/>
                                        </p:tgtEl>
                                        <p:attrNameLst>
                                          <p:attrName>style.visibility</p:attrName>
                                        </p:attrNameLst>
                                      </p:cBhvr>
                                      <p:to>
                                        <p:strVal val="visible"/>
                                      </p:to>
                                    </p:set>
                                    <p:animEffect filter="fade" transition="in">
                                      <p:cBhvr>
                                        <p:cTn dur="1000"/>
                                        <p:tgtEl>
                                          <p:spTgt spid="228"/>
                                        </p:tgtEl>
                                      </p:cBhvr>
                                    </p:animEffect>
                                  </p:childTnLst>
                                </p:cTn>
                              </p:par>
                              <p:par>
                                <p:cTn fill="hold" nodeType="withEffect" presetClass="entr" presetID="10" presetSubtype="0">
                                  <p:stCondLst>
                                    <p:cond delay="0"/>
                                  </p:stCondLst>
                                  <p:childTnLst>
                                    <p:set>
                                      <p:cBhvr>
                                        <p:cTn dur="1" fill="hold">
                                          <p:stCondLst>
                                            <p:cond delay="0"/>
                                          </p:stCondLst>
                                        </p:cTn>
                                        <p:tgtEl>
                                          <p:spTgt spid="224"/>
                                        </p:tgtEl>
                                        <p:attrNameLst>
                                          <p:attrName>style.visibility</p:attrName>
                                        </p:attrNameLst>
                                      </p:cBhvr>
                                      <p:to>
                                        <p:strVal val="visible"/>
                                      </p:to>
                                    </p:set>
                                    <p:animEffect filter="fade" transition="in">
                                      <p:cBhvr>
                                        <p:cTn dur="1000"/>
                                        <p:tgtEl>
                                          <p:spTgt spid="22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100"/>
                                        <p:tgtEl>
                                          <p:spTgt spid="228"/>
                                        </p:tgtEl>
                                      </p:cBhvr>
                                    </p:animEffect>
                                    <p:set>
                                      <p:cBhvr>
                                        <p:cTn dur="1" fill="hold">
                                          <p:stCondLst>
                                            <p:cond delay="1100"/>
                                          </p:stCondLst>
                                        </p:cTn>
                                        <p:tgtEl>
                                          <p:spTgt spid="228"/>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2"/>
                                        </p:tgtEl>
                                        <p:attrNameLst>
                                          <p:attrName>style.visibility</p:attrName>
                                        </p:attrNameLst>
                                      </p:cBhvr>
                                      <p:to>
                                        <p:strVal val="visible"/>
                                      </p:to>
                                    </p:set>
                                    <p:animEffect filter="fade" transition="in">
                                      <p:cBhvr>
                                        <p:cTn dur="1000"/>
                                        <p:tgtEl>
                                          <p:spTgt spid="23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100"/>
                                        <p:tgtEl>
                                          <p:spTgt spid="232"/>
                                        </p:tgtEl>
                                      </p:cBhvr>
                                    </p:animEffect>
                                    <p:set>
                                      <p:cBhvr>
                                        <p:cTn dur="1" fill="hold">
                                          <p:stCondLst>
                                            <p:cond delay="1100"/>
                                          </p:stCondLst>
                                        </p:cTn>
                                        <p:tgtEl>
                                          <p:spTgt spid="23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3"/>
                                        </p:tgtEl>
                                        <p:attrNameLst>
                                          <p:attrName>style.visibility</p:attrName>
                                        </p:attrNameLst>
                                      </p:cBhvr>
                                      <p:to>
                                        <p:strVal val="visible"/>
                                      </p:to>
                                    </p:set>
                                    <p:animEffect filter="fade" transition="in">
                                      <p:cBhvr>
                                        <p:cTn dur="1000"/>
                                        <p:tgtEl>
                                          <p:spTgt spid="23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9"/>
                                        </p:tgtEl>
                                        <p:attrNameLst>
                                          <p:attrName>style.visibility</p:attrName>
                                        </p:attrNameLst>
                                      </p:cBhvr>
                                      <p:to>
                                        <p:strVal val="visible"/>
                                      </p:to>
                                    </p:set>
                                    <p:animEffect filter="fade" transition="in">
                                      <p:cBhvr>
                                        <p:cTn dur="1000"/>
                                        <p:tgtEl>
                                          <p:spTgt spid="22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0"/>
                                        </p:tgtEl>
                                        <p:attrNameLst>
                                          <p:attrName>style.visibility</p:attrName>
                                        </p:attrNameLst>
                                      </p:cBhvr>
                                      <p:to>
                                        <p:strVal val="visible"/>
                                      </p:to>
                                    </p:set>
                                    <p:animEffect filter="fade" transition="in">
                                      <p:cBhvr>
                                        <p:cTn dur="1000"/>
                                        <p:tgtEl>
                                          <p:spTgt spid="23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31"/>
                                        </p:tgtEl>
                                        <p:attrNameLst>
                                          <p:attrName>style.visibility</p:attrName>
                                        </p:attrNameLst>
                                      </p:cBhvr>
                                      <p:to>
                                        <p:strVal val="visible"/>
                                      </p:to>
                                    </p:set>
                                    <p:animEffect filter="fade" transition="in">
                                      <p:cBhvr>
                                        <p:cTn dur="1000"/>
                                        <p:tgtEl>
                                          <p:spTgt spid="2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 name="Shape 237"/>
        <p:cNvGrpSpPr/>
        <p:nvPr/>
      </p:nvGrpSpPr>
      <p:grpSpPr>
        <a:xfrm>
          <a:off x="0" y="0"/>
          <a:ext cx="0" cy="0"/>
          <a:chOff x="0" y="0"/>
          <a:chExt cx="0" cy="0"/>
        </a:xfrm>
      </p:grpSpPr>
      <p:sp>
        <p:nvSpPr>
          <p:cNvPr id="238" name="Google Shape;238;g16e8034bccc_22_7"/>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Predictions on the validation dataset</a:t>
            </a:r>
            <a:endParaRPr/>
          </a:p>
        </p:txBody>
      </p:sp>
      <p:sp>
        <p:nvSpPr>
          <p:cNvPr id="239" name="Google Shape;239;g16e8034bccc_22_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240" name="Google Shape;240;g16e8034bccc_22_7"/>
          <p:cNvPicPr preferRelativeResize="0"/>
          <p:nvPr/>
        </p:nvPicPr>
        <p:blipFill>
          <a:blip r:embed="rId3">
            <a:alphaModFix/>
          </a:blip>
          <a:stretch>
            <a:fillRect/>
          </a:stretch>
        </p:blipFill>
        <p:spPr>
          <a:xfrm>
            <a:off x="319700" y="1674875"/>
            <a:ext cx="2685305" cy="2656776"/>
          </a:xfrm>
          <a:prstGeom prst="rect">
            <a:avLst/>
          </a:prstGeom>
          <a:noFill/>
          <a:ln>
            <a:noFill/>
          </a:ln>
        </p:spPr>
      </p:pic>
      <p:pic>
        <p:nvPicPr>
          <p:cNvPr id="241" name="Google Shape;241;g16e8034bccc_22_7"/>
          <p:cNvPicPr preferRelativeResize="0"/>
          <p:nvPr/>
        </p:nvPicPr>
        <p:blipFill>
          <a:blip r:embed="rId4">
            <a:alphaModFix/>
          </a:blip>
          <a:stretch>
            <a:fillRect/>
          </a:stretch>
        </p:blipFill>
        <p:spPr>
          <a:xfrm>
            <a:off x="6109938" y="1674875"/>
            <a:ext cx="2759337" cy="2682823"/>
          </a:xfrm>
          <a:prstGeom prst="rect">
            <a:avLst/>
          </a:prstGeom>
          <a:noFill/>
          <a:ln>
            <a:noFill/>
          </a:ln>
        </p:spPr>
      </p:pic>
      <p:pic>
        <p:nvPicPr>
          <p:cNvPr id="242" name="Google Shape;242;g16e8034bccc_22_7"/>
          <p:cNvPicPr preferRelativeResize="0"/>
          <p:nvPr/>
        </p:nvPicPr>
        <p:blipFill>
          <a:blip r:embed="rId5">
            <a:alphaModFix/>
          </a:blip>
          <a:stretch>
            <a:fillRect/>
          </a:stretch>
        </p:blipFill>
        <p:spPr>
          <a:xfrm>
            <a:off x="3221221" y="1674875"/>
            <a:ext cx="2699876" cy="269987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g16e8034bccc_52_21"/>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Predictions on the validation dataset</a:t>
            </a:r>
            <a:endParaRPr/>
          </a:p>
        </p:txBody>
      </p:sp>
      <p:sp>
        <p:nvSpPr>
          <p:cNvPr id="248" name="Google Shape;248;g16e8034bccc_52_2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249" name="Google Shape;249;g16e8034bccc_52_21"/>
          <p:cNvPicPr preferRelativeResize="0"/>
          <p:nvPr/>
        </p:nvPicPr>
        <p:blipFill>
          <a:blip r:embed="rId3">
            <a:alphaModFix/>
          </a:blip>
          <a:stretch>
            <a:fillRect/>
          </a:stretch>
        </p:blipFill>
        <p:spPr>
          <a:xfrm>
            <a:off x="1174050" y="1554450"/>
            <a:ext cx="2855100" cy="3145925"/>
          </a:xfrm>
          <a:prstGeom prst="rect">
            <a:avLst/>
          </a:prstGeom>
          <a:noFill/>
          <a:ln>
            <a:noFill/>
          </a:ln>
        </p:spPr>
      </p:pic>
      <p:pic>
        <p:nvPicPr>
          <p:cNvPr id="250" name="Google Shape;250;g16e8034bccc_52_21"/>
          <p:cNvPicPr preferRelativeResize="0"/>
          <p:nvPr/>
        </p:nvPicPr>
        <p:blipFill rotWithShape="1">
          <a:blip r:embed="rId4">
            <a:alphaModFix/>
          </a:blip>
          <a:srcRect b="-4460" l="0" r="0" t="4460"/>
          <a:stretch/>
        </p:blipFill>
        <p:spPr>
          <a:xfrm>
            <a:off x="4956869" y="1641175"/>
            <a:ext cx="3220531" cy="3174249"/>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9"/>
                                        </p:tgtEl>
                                        <p:attrNameLst>
                                          <p:attrName>style.visibility</p:attrName>
                                        </p:attrNameLst>
                                      </p:cBhvr>
                                      <p:to>
                                        <p:strVal val="visible"/>
                                      </p:to>
                                    </p:set>
                                    <p:animEffect filter="fade" transition="in">
                                      <p:cBhvr>
                                        <p:cTn dur="1000"/>
                                        <p:tgtEl>
                                          <p:spTgt spid="24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0"/>
                                        </p:tgtEl>
                                        <p:attrNameLst>
                                          <p:attrName>style.visibility</p:attrName>
                                        </p:attrNameLst>
                                      </p:cBhvr>
                                      <p:to>
                                        <p:strVal val="visible"/>
                                      </p:to>
                                    </p:set>
                                    <p:animEffect filter="fade" transition="in">
                                      <p:cBhvr>
                                        <p:cTn dur="1000"/>
                                        <p:tgtEl>
                                          <p:spTgt spid="25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g16e8034bccc_22_0"/>
          <p:cNvSpPr txBox="1"/>
          <p:nvPr>
            <p:ph idx="1" type="body"/>
          </p:nvPr>
        </p:nvSpPr>
        <p:spPr>
          <a:xfrm>
            <a:off x="727650" y="185062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rgbClr val="595959"/>
              </a:buClr>
              <a:buSzPts val="1300"/>
              <a:buChar char="●"/>
            </a:pPr>
            <a:r>
              <a:rPr b="1" i="1" lang="it">
                <a:solidFill>
                  <a:srgbClr val="595959"/>
                </a:solidFill>
                <a:highlight>
                  <a:srgbClr val="FFFFFF"/>
                </a:highlight>
              </a:rPr>
              <a:t>Top-k</a:t>
            </a:r>
            <a:r>
              <a:rPr b="1" lang="it">
                <a:solidFill>
                  <a:srgbClr val="595959"/>
                </a:solidFill>
                <a:highlight>
                  <a:srgbClr val="FFFFFF"/>
                </a:highlight>
              </a:rPr>
              <a:t> </a:t>
            </a:r>
            <a:r>
              <a:rPr lang="it">
                <a:solidFill>
                  <a:srgbClr val="595959"/>
                </a:solidFill>
                <a:highlight>
                  <a:srgbClr val="FFFFFF"/>
                </a:highlight>
              </a:rPr>
              <a:t>gives an information regarding the number of final possible answers from which we draw according to their probability (top k = 1 it’s just the typical argmax approach)</a:t>
            </a:r>
            <a:endParaRPr>
              <a:solidFill>
                <a:srgbClr val="595959"/>
              </a:solidFill>
            </a:endParaRPr>
          </a:p>
          <a:p>
            <a:pPr indent="-311150" lvl="0" marL="457200" rtl="0" algn="l">
              <a:spcBef>
                <a:spcPts val="0"/>
              </a:spcBef>
              <a:spcAft>
                <a:spcPts val="0"/>
              </a:spcAft>
              <a:buClr>
                <a:srgbClr val="595959"/>
              </a:buClr>
              <a:buSzPts val="1300"/>
              <a:buChar char="●"/>
            </a:pPr>
            <a:r>
              <a:rPr b="1" i="1" lang="it">
                <a:solidFill>
                  <a:srgbClr val="595959"/>
                </a:solidFill>
                <a:highlight>
                  <a:srgbClr val="FFFFFF"/>
                </a:highlight>
              </a:rPr>
              <a:t>Embedding</a:t>
            </a:r>
            <a:r>
              <a:rPr lang="it">
                <a:solidFill>
                  <a:srgbClr val="595959"/>
                </a:solidFill>
                <a:highlight>
                  <a:srgbClr val="FFFFFF"/>
                </a:highlight>
              </a:rPr>
              <a:t> has the two options “</a:t>
            </a:r>
            <a:r>
              <a:rPr i="1" lang="it">
                <a:solidFill>
                  <a:srgbClr val="595959"/>
                </a:solidFill>
                <a:highlight>
                  <a:srgbClr val="FFFFFF"/>
                </a:highlight>
              </a:rPr>
              <a:t>simple</a:t>
            </a:r>
            <a:r>
              <a:rPr lang="it">
                <a:solidFill>
                  <a:srgbClr val="595959"/>
                </a:solidFill>
                <a:highlight>
                  <a:srgbClr val="FFFFFF"/>
                </a:highlight>
              </a:rPr>
              <a:t>" and “</a:t>
            </a:r>
            <a:r>
              <a:rPr i="1" lang="it">
                <a:solidFill>
                  <a:srgbClr val="595959"/>
                </a:solidFill>
                <a:highlight>
                  <a:srgbClr val="FFFFFF"/>
                </a:highlight>
              </a:rPr>
              <a:t>with type</a:t>
            </a:r>
            <a:r>
              <a:rPr lang="it">
                <a:solidFill>
                  <a:srgbClr val="595959"/>
                </a:solidFill>
                <a:highlight>
                  <a:srgbClr val="FFFFFF"/>
                </a:highlight>
              </a:rPr>
              <a:t>", in the latter case also the type of the question is used to help the network in the prediction.</a:t>
            </a:r>
            <a:endParaRPr>
              <a:solidFill>
                <a:srgbClr val="595959"/>
              </a:solidFill>
              <a:highlight>
                <a:srgbClr val="FFFFFF"/>
              </a:highlight>
            </a:endParaRPr>
          </a:p>
          <a:p>
            <a:pPr indent="-311150" lvl="0" marL="457200" rtl="0" algn="l">
              <a:spcBef>
                <a:spcPts val="0"/>
              </a:spcBef>
              <a:spcAft>
                <a:spcPts val="0"/>
              </a:spcAft>
              <a:buClr>
                <a:srgbClr val="595959"/>
              </a:buClr>
              <a:buSzPts val="1300"/>
              <a:buChar char="●"/>
            </a:pPr>
            <a:r>
              <a:rPr b="1" i="1" lang="it">
                <a:solidFill>
                  <a:srgbClr val="595959"/>
                </a:solidFill>
                <a:highlight>
                  <a:srgbClr val="FFFFFF"/>
                </a:highlight>
              </a:rPr>
              <a:t>Loss</a:t>
            </a:r>
            <a:r>
              <a:rPr lang="it">
                <a:solidFill>
                  <a:srgbClr val="595959"/>
                </a:solidFill>
                <a:highlight>
                  <a:srgbClr val="FFFFFF"/>
                </a:highlight>
              </a:rPr>
              <a:t> can be either “</a:t>
            </a:r>
            <a:r>
              <a:rPr i="1" lang="it">
                <a:solidFill>
                  <a:srgbClr val="595959"/>
                </a:solidFill>
                <a:highlight>
                  <a:srgbClr val="FFFFFF"/>
                </a:highlight>
              </a:rPr>
              <a:t>simple</a:t>
            </a:r>
            <a:r>
              <a:rPr lang="it">
                <a:solidFill>
                  <a:srgbClr val="595959"/>
                </a:solidFill>
                <a:highlight>
                  <a:srgbClr val="FFFFFF"/>
                </a:highlight>
              </a:rPr>
              <a:t>" or “</a:t>
            </a:r>
            <a:r>
              <a:rPr i="1" lang="it">
                <a:solidFill>
                  <a:srgbClr val="595959"/>
                </a:solidFill>
                <a:highlight>
                  <a:srgbClr val="FFFFFF"/>
                </a:highlight>
              </a:rPr>
              <a:t>human like</a:t>
            </a:r>
            <a:r>
              <a:rPr lang="it">
                <a:solidFill>
                  <a:srgbClr val="595959"/>
                </a:solidFill>
                <a:highlight>
                  <a:srgbClr val="FFFFFF"/>
                </a:highlight>
              </a:rPr>
              <a:t>". In </a:t>
            </a:r>
            <a:r>
              <a:rPr i="1" lang="it">
                <a:solidFill>
                  <a:srgbClr val="595959"/>
                </a:solidFill>
                <a:highlight>
                  <a:srgbClr val="FFFFFF"/>
                </a:highlight>
              </a:rPr>
              <a:t>human like</a:t>
            </a:r>
            <a:r>
              <a:rPr lang="it">
                <a:solidFill>
                  <a:srgbClr val="595959"/>
                </a:solidFill>
                <a:highlight>
                  <a:srgbClr val="FFFFFF"/>
                </a:highlight>
              </a:rPr>
              <a:t> case the idea is to accept a prediction if it's present in the dataset answer pool.</a:t>
            </a:r>
            <a:endParaRPr>
              <a:solidFill>
                <a:srgbClr val="595959"/>
              </a:solidFill>
              <a:highlight>
                <a:srgbClr val="FFFFFF"/>
              </a:highlight>
            </a:endParaRPr>
          </a:p>
          <a:p>
            <a:pPr indent="0" lvl="0" marL="457200" rtl="0" algn="l">
              <a:spcBef>
                <a:spcPts val="500"/>
              </a:spcBef>
              <a:spcAft>
                <a:spcPts val="0"/>
              </a:spcAft>
              <a:buNone/>
            </a:pPr>
            <a:r>
              <a:t/>
            </a:r>
            <a:endParaRPr>
              <a:solidFill>
                <a:srgbClr val="212121"/>
              </a:solidFill>
              <a:highlight>
                <a:srgbClr val="FFFFFF"/>
              </a:highlight>
            </a:endParaRPr>
          </a:p>
        </p:txBody>
      </p:sp>
      <p:sp>
        <p:nvSpPr>
          <p:cNvPr id="256" name="Google Shape;256;g16e8034bccc_22_0"/>
          <p:cNvSpPr/>
          <p:nvPr/>
        </p:nvSpPr>
        <p:spPr>
          <a:xfrm>
            <a:off x="898050" y="2858771"/>
            <a:ext cx="7518300" cy="454200"/>
          </a:xfrm>
          <a:prstGeom prst="rect">
            <a:avLst/>
          </a:prstGeom>
          <a:solidFill>
            <a:srgbClr val="6F0A19">
              <a:alpha val="29800"/>
            </a:srgbClr>
          </a:solidFill>
          <a:ln cap="flat" cmpd="sng" w="9525">
            <a:solidFill>
              <a:srgbClr val="6F0A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g16e8034bccc_22_0"/>
          <p:cNvSpPr/>
          <p:nvPr/>
        </p:nvSpPr>
        <p:spPr>
          <a:xfrm>
            <a:off x="898050" y="2387000"/>
            <a:ext cx="7518300" cy="454200"/>
          </a:xfrm>
          <a:prstGeom prst="rect">
            <a:avLst/>
          </a:prstGeom>
          <a:solidFill>
            <a:srgbClr val="006778">
              <a:alpha val="43920"/>
            </a:srgbClr>
          </a:solidFill>
          <a:ln cap="flat" cmpd="sng" w="9525">
            <a:solidFill>
              <a:srgbClr val="00677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g16e8034bccc_22_0"/>
          <p:cNvSpPr/>
          <p:nvPr/>
        </p:nvSpPr>
        <p:spPr>
          <a:xfrm>
            <a:off x="681159" y="2967450"/>
            <a:ext cx="227790" cy="1014092"/>
          </a:xfrm>
          <a:custGeom>
            <a:rect b="b" l="l" r="r" t="t"/>
            <a:pathLst>
              <a:path extrusionOk="0" h="40386" w="19050">
                <a:moveTo>
                  <a:pt x="17907" y="0"/>
                </a:moveTo>
                <a:lnTo>
                  <a:pt x="0" y="0"/>
                </a:lnTo>
                <a:lnTo>
                  <a:pt x="0" y="40386"/>
                </a:lnTo>
                <a:lnTo>
                  <a:pt x="19050" y="40386"/>
                </a:lnTo>
              </a:path>
            </a:pathLst>
          </a:custGeom>
          <a:noFill/>
          <a:ln cap="flat" cmpd="sng" w="9525">
            <a:solidFill>
              <a:schemeClr val="dk2"/>
            </a:solidFill>
            <a:prstDash val="solid"/>
            <a:round/>
            <a:headEnd len="med" w="med" type="none"/>
            <a:tailEnd len="med" w="med" type="triangle"/>
          </a:ln>
        </p:spPr>
      </p:sp>
      <p:sp>
        <p:nvSpPr>
          <p:cNvPr id="259" name="Google Shape;259;g16e8034bccc_22_0"/>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Experiments</a:t>
            </a:r>
            <a:endParaRPr/>
          </a:p>
        </p:txBody>
      </p:sp>
      <p:sp>
        <p:nvSpPr>
          <p:cNvPr id="260" name="Google Shape;260;g16e8034bccc_22_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261" name="Google Shape;261;g16e8034bccc_22_0"/>
          <p:cNvPicPr preferRelativeResize="0"/>
          <p:nvPr/>
        </p:nvPicPr>
        <p:blipFill>
          <a:blip r:embed="rId3">
            <a:alphaModFix/>
          </a:blip>
          <a:stretch>
            <a:fillRect/>
          </a:stretch>
        </p:blipFill>
        <p:spPr>
          <a:xfrm>
            <a:off x="903504" y="3446275"/>
            <a:ext cx="5038751" cy="1070450"/>
          </a:xfrm>
          <a:prstGeom prst="rect">
            <a:avLst/>
          </a:prstGeom>
          <a:noFill/>
          <a:ln>
            <a:noFill/>
          </a:ln>
        </p:spPr>
      </p:pic>
      <p:pic>
        <p:nvPicPr>
          <p:cNvPr id="262" name="Google Shape;262;g16e8034bccc_22_0"/>
          <p:cNvPicPr preferRelativeResize="0"/>
          <p:nvPr/>
        </p:nvPicPr>
        <p:blipFill>
          <a:blip r:embed="rId4">
            <a:alphaModFix/>
          </a:blip>
          <a:stretch>
            <a:fillRect/>
          </a:stretch>
        </p:blipFill>
        <p:spPr>
          <a:xfrm>
            <a:off x="6086277" y="3981525"/>
            <a:ext cx="2319163" cy="535200"/>
          </a:xfrm>
          <a:prstGeom prst="rect">
            <a:avLst/>
          </a:prstGeom>
          <a:noFill/>
          <a:ln>
            <a:noFill/>
          </a:ln>
        </p:spPr>
      </p:pic>
      <p:sp>
        <p:nvSpPr>
          <p:cNvPr id="263" name="Google Shape;263;g16e8034bccc_22_0"/>
          <p:cNvSpPr/>
          <p:nvPr/>
        </p:nvSpPr>
        <p:spPr>
          <a:xfrm>
            <a:off x="8401050" y="2514600"/>
            <a:ext cx="250865" cy="1781175"/>
          </a:xfrm>
          <a:custGeom>
            <a:rect b="b" l="l" r="r" t="t"/>
            <a:pathLst>
              <a:path extrusionOk="0" h="71247" w="16383">
                <a:moveTo>
                  <a:pt x="762" y="0"/>
                </a:moveTo>
                <a:lnTo>
                  <a:pt x="16383" y="0"/>
                </a:lnTo>
                <a:lnTo>
                  <a:pt x="16383" y="71247"/>
                </a:lnTo>
                <a:lnTo>
                  <a:pt x="0" y="71247"/>
                </a:lnTo>
              </a:path>
            </a:pathLst>
          </a:custGeom>
          <a:noFill/>
          <a:ln cap="flat" cmpd="sng" w="9525">
            <a:solidFill>
              <a:schemeClr val="dk2"/>
            </a:solidFill>
            <a:prstDash val="solid"/>
            <a:round/>
            <a:headEnd len="med" w="med" type="none"/>
            <a:tailEnd len="med" w="med" type="triangle"/>
          </a:ln>
        </p:spPr>
      </p:sp>
      <p:sp>
        <p:nvSpPr>
          <p:cNvPr id="264" name="Google Shape;264;g16e8034bccc_22_0"/>
          <p:cNvSpPr txBox="1"/>
          <p:nvPr/>
        </p:nvSpPr>
        <p:spPr>
          <a:xfrm rot="-1933308">
            <a:off x="-86787" y="2376713"/>
            <a:ext cx="1136538" cy="615587"/>
          </a:xfrm>
          <a:prstGeom prst="rect">
            <a:avLst/>
          </a:prstGeom>
          <a:noFill/>
          <a:ln cap="flat" cmpd="sng" w="19050">
            <a:solidFill>
              <a:srgbClr val="595959"/>
            </a:solidFill>
            <a:prstDash val="dash"/>
            <a:round/>
            <a:headEnd len="sm" w="sm" type="none"/>
            <a:tailEnd len="sm" w="sm" type="none"/>
          </a:ln>
        </p:spPr>
        <p:txBody>
          <a:bodyPr anchorCtr="0" anchor="t" bIns="91425" lIns="91425" spcFirstLastPara="1" rIns="91425" wrap="square" tIns="91425">
            <a:spAutoFit/>
          </a:bodyPr>
          <a:lstStyle/>
          <a:p>
            <a:pPr indent="0" lvl="0" marL="0" rtl="0" algn="ctr">
              <a:spcBef>
                <a:spcPts val="0"/>
              </a:spcBef>
              <a:spcAft>
                <a:spcPts val="0"/>
              </a:spcAft>
              <a:buNone/>
            </a:pPr>
            <a:r>
              <a:rPr b="1" lang="it">
                <a:solidFill>
                  <a:schemeClr val="accent1"/>
                </a:solidFill>
                <a:latin typeface="Catamaran"/>
                <a:ea typeface="Catamaran"/>
                <a:cs typeface="Catamaran"/>
                <a:sym typeface="Catamaran"/>
              </a:rPr>
              <a:t>OUR NOVELTIES</a:t>
            </a:r>
            <a:endParaRPr b="1">
              <a:solidFill>
                <a:schemeClr val="accent1"/>
              </a:solidFill>
              <a:latin typeface="Catamaran"/>
              <a:ea typeface="Catamaran"/>
              <a:cs typeface="Catamaran"/>
              <a:sym typeface="Catamar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8"/>
                                        </p:tgtEl>
                                        <p:attrNameLst>
                                          <p:attrName>style.visibility</p:attrName>
                                        </p:attrNameLst>
                                      </p:cBhvr>
                                      <p:to>
                                        <p:strVal val="visible"/>
                                      </p:to>
                                    </p:set>
                                    <p:animEffect filter="fade" transition="in">
                                      <p:cBhvr>
                                        <p:cTn dur="1000"/>
                                        <p:tgtEl>
                                          <p:spTgt spid="258"/>
                                        </p:tgtEl>
                                      </p:cBhvr>
                                    </p:animEffect>
                                  </p:childTnLst>
                                </p:cTn>
                              </p:par>
                              <p:par>
                                <p:cTn fill="hold" nodeType="withEffect" presetClass="entr" presetID="10" presetSubtype="0">
                                  <p:stCondLst>
                                    <p:cond delay="0"/>
                                  </p:stCondLst>
                                  <p:childTnLst>
                                    <p:set>
                                      <p:cBhvr>
                                        <p:cTn dur="1" fill="hold">
                                          <p:stCondLst>
                                            <p:cond delay="0"/>
                                          </p:stCondLst>
                                        </p:cTn>
                                        <p:tgtEl>
                                          <p:spTgt spid="262"/>
                                        </p:tgtEl>
                                        <p:attrNameLst>
                                          <p:attrName>style.visibility</p:attrName>
                                        </p:attrNameLst>
                                      </p:cBhvr>
                                      <p:to>
                                        <p:strVal val="visible"/>
                                      </p:to>
                                    </p:set>
                                    <p:animEffect filter="fade" transition="in">
                                      <p:cBhvr>
                                        <p:cTn dur="1000"/>
                                        <p:tgtEl>
                                          <p:spTgt spid="262"/>
                                        </p:tgtEl>
                                      </p:cBhvr>
                                    </p:animEffect>
                                  </p:childTnLst>
                                </p:cTn>
                              </p:par>
                              <p:par>
                                <p:cTn fill="hold" nodeType="withEffect" presetClass="entr" presetID="10" presetSubtype="0">
                                  <p:stCondLst>
                                    <p:cond delay="0"/>
                                  </p:stCondLst>
                                  <p:childTnLst>
                                    <p:set>
                                      <p:cBhvr>
                                        <p:cTn dur="1" fill="hold">
                                          <p:stCondLst>
                                            <p:cond delay="0"/>
                                          </p:stCondLst>
                                        </p:cTn>
                                        <p:tgtEl>
                                          <p:spTgt spid="257"/>
                                        </p:tgtEl>
                                        <p:attrNameLst>
                                          <p:attrName>style.visibility</p:attrName>
                                        </p:attrNameLst>
                                      </p:cBhvr>
                                      <p:to>
                                        <p:strVal val="visible"/>
                                      </p:to>
                                    </p:set>
                                    <p:animEffect filter="fade" transition="in">
                                      <p:cBhvr>
                                        <p:cTn dur="1000"/>
                                        <p:tgtEl>
                                          <p:spTgt spid="257"/>
                                        </p:tgtEl>
                                      </p:cBhvr>
                                    </p:animEffect>
                                  </p:childTnLst>
                                </p:cTn>
                              </p:par>
                              <p:par>
                                <p:cTn fill="hold" nodeType="withEffect" presetClass="entr" presetID="10" presetSubtype="0">
                                  <p:stCondLst>
                                    <p:cond delay="0"/>
                                  </p:stCondLst>
                                  <p:childTnLst>
                                    <p:set>
                                      <p:cBhvr>
                                        <p:cTn dur="1" fill="hold">
                                          <p:stCondLst>
                                            <p:cond delay="0"/>
                                          </p:stCondLst>
                                        </p:cTn>
                                        <p:tgtEl>
                                          <p:spTgt spid="263"/>
                                        </p:tgtEl>
                                        <p:attrNameLst>
                                          <p:attrName>style.visibility</p:attrName>
                                        </p:attrNameLst>
                                      </p:cBhvr>
                                      <p:to>
                                        <p:strVal val="visible"/>
                                      </p:to>
                                    </p:set>
                                    <p:animEffect filter="fade" transition="in">
                                      <p:cBhvr>
                                        <p:cTn dur="1000"/>
                                        <p:tgtEl>
                                          <p:spTgt spid="263"/>
                                        </p:tgtEl>
                                      </p:cBhvr>
                                    </p:animEffect>
                                  </p:childTnLst>
                                </p:cTn>
                              </p:par>
                              <p:par>
                                <p:cTn fill="hold" nodeType="with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par>
                                <p:cTn fill="hold" nodeType="withEffect" presetClass="entr" presetID="10" presetSubtype="0">
                                  <p:stCondLst>
                                    <p:cond delay="0"/>
                                  </p:stCondLst>
                                  <p:childTnLst>
                                    <p:set>
                                      <p:cBhvr>
                                        <p:cTn dur="1" fill="hold">
                                          <p:stCondLst>
                                            <p:cond delay="0"/>
                                          </p:stCondLst>
                                        </p:cTn>
                                        <p:tgtEl>
                                          <p:spTgt spid="264"/>
                                        </p:tgtEl>
                                        <p:attrNameLst>
                                          <p:attrName>style.visibility</p:attrName>
                                        </p:attrNameLst>
                                      </p:cBhvr>
                                      <p:to>
                                        <p:strVal val="visible"/>
                                      </p:to>
                                    </p:set>
                                    <p:animEffect filter="fade" transition="in">
                                      <p:cBhvr>
                                        <p:cTn dur="1000"/>
                                        <p:tgtEl>
                                          <p:spTgt spid="264"/>
                                        </p:tgtEl>
                                      </p:cBhvr>
                                    </p:animEffect>
                                  </p:childTnLst>
                                </p:cTn>
                              </p:par>
                              <p:par>
                                <p:cTn fill="hold" nodeType="withEffect" presetClass="entr" presetID="10" presetSubtype="0">
                                  <p:stCondLst>
                                    <p:cond delay="0"/>
                                  </p:stCondLst>
                                  <p:childTnLst>
                                    <p:set>
                                      <p:cBhvr>
                                        <p:cTn dur="1" fill="hold">
                                          <p:stCondLst>
                                            <p:cond delay="0"/>
                                          </p:stCondLst>
                                        </p:cTn>
                                        <p:tgtEl>
                                          <p:spTgt spid="261"/>
                                        </p:tgtEl>
                                        <p:attrNameLst>
                                          <p:attrName>style.visibility</p:attrName>
                                        </p:attrNameLst>
                                      </p:cBhvr>
                                      <p:to>
                                        <p:strVal val="visible"/>
                                      </p:to>
                                    </p:set>
                                    <p:animEffect filter="fade" transition="in">
                                      <p:cBhvr>
                                        <p:cTn dur="1000"/>
                                        <p:tgtEl>
                                          <p:spTgt spid="26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g16e03fdc2d9_0_51"/>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Final Results</a:t>
            </a:r>
            <a:endParaRPr/>
          </a:p>
        </p:txBody>
      </p:sp>
      <p:sp>
        <p:nvSpPr>
          <p:cNvPr id="270" name="Google Shape;270;g16e03fdc2d9_0_51"/>
          <p:cNvSpPr txBox="1"/>
          <p:nvPr>
            <p:ph idx="1" type="body"/>
          </p:nvPr>
        </p:nvSpPr>
        <p:spPr>
          <a:xfrm flipH="1" rot="10800000">
            <a:off x="727650" y="3883200"/>
            <a:ext cx="7688700" cy="37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t/>
            </a:r>
            <a:endParaRPr i="1"/>
          </a:p>
          <a:p>
            <a:pPr indent="0" lvl="0" marL="0" rtl="0" algn="l">
              <a:lnSpc>
                <a:spcPct val="100000"/>
              </a:lnSpc>
              <a:spcBef>
                <a:spcPts val="0"/>
              </a:spcBef>
              <a:spcAft>
                <a:spcPts val="0"/>
              </a:spcAft>
              <a:buNone/>
            </a:pPr>
            <a:r>
              <a:t/>
            </a:r>
            <a:endParaRPr b="1"/>
          </a:p>
          <a:p>
            <a:pPr indent="0" lvl="0" marL="0" rtl="0" algn="l">
              <a:spcBef>
                <a:spcPts val="0"/>
              </a:spcBef>
              <a:spcAft>
                <a:spcPts val="0"/>
              </a:spcAft>
              <a:buNone/>
            </a:pPr>
            <a:r>
              <a:t/>
            </a:r>
            <a:endParaRPr/>
          </a:p>
        </p:txBody>
      </p:sp>
      <p:sp>
        <p:nvSpPr>
          <p:cNvPr id="271" name="Google Shape;271;g16e03fdc2d9_0_5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graphicFrame>
        <p:nvGraphicFramePr>
          <p:cNvPr id="272" name="Google Shape;272;g16e03fdc2d9_0_51"/>
          <p:cNvGraphicFramePr/>
          <p:nvPr/>
        </p:nvGraphicFramePr>
        <p:xfrm>
          <a:off x="957925" y="1641197"/>
          <a:ext cx="3000000" cy="3000000"/>
        </p:xfrm>
        <a:graphic>
          <a:graphicData uri="http://schemas.openxmlformats.org/drawingml/2006/table">
            <a:tbl>
              <a:tblPr>
                <a:noFill/>
                <a:tableStyleId>{A12DC293-353C-4488-8BC1-72A8E0BB60BF}</a:tableStyleId>
              </a:tblPr>
              <a:tblGrid>
                <a:gridCol w="990475"/>
                <a:gridCol w="951525"/>
                <a:gridCol w="1083125"/>
                <a:gridCol w="1188400"/>
                <a:gridCol w="724650"/>
                <a:gridCol w="702125"/>
                <a:gridCol w="764900"/>
                <a:gridCol w="681825"/>
              </a:tblGrid>
              <a:tr h="397075">
                <a:tc>
                  <a:txBody>
                    <a:bodyPr/>
                    <a:lstStyle/>
                    <a:p>
                      <a:pPr indent="3600" lvl="0" marL="0" rtl="0" algn="ctr">
                        <a:spcBef>
                          <a:spcPts val="0"/>
                        </a:spcBef>
                        <a:spcAft>
                          <a:spcPts val="0"/>
                        </a:spcAft>
                        <a:buNone/>
                      </a:pPr>
                      <a:r>
                        <a:rPr i="1" lang="it" sz="1300">
                          <a:solidFill>
                            <a:schemeClr val="accent1"/>
                          </a:solidFill>
                          <a:latin typeface="Catamaran"/>
                          <a:ea typeface="Catamaran"/>
                          <a:cs typeface="Catamaran"/>
                          <a:sym typeface="Catamaran"/>
                        </a:rPr>
                        <a:t>experiment</a:t>
                      </a:r>
                      <a:endParaRPr i="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i="1" lang="it" sz="1300">
                          <a:solidFill>
                            <a:schemeClr val="accent1"/>
                          </a:solidFill>
                          <a:latin typeface="Catamaran"/>
                          <a:ea typeface="Catamaran"/>
                          <a:cs typeface="Catamaran"/>
                          <a:sym typeface="Catamaran"/>
                        </a:rPr>
                        <a:t>top k</a:t>
                      </a:r>
                      <a:endParaRPr i="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i="1" lang="it" sz="1300">
                          <a:solidFill>
                            <a:schemeClr val="accent1"/>
                          </a:solidFill>
                          <a:latin typeface="Catamaran"/>
                          <a:ea typeface="Catamaran"/>
                          <a:cs typeface="Catamaran"/>
                          <a:sym typeface="Catamaran"/>
                        </a:rPr>
                        <a:t>embedding</a:t>
                      </a:r>
                      <a:endParaRPr i="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i="1" lang="it" sz="1300">
                          <a:solidFill>
                            <a:schemeClr val="accent1"/>
                          </a:solidFill>
                          <a:latin typeface="Catamaran"/>
                          <a:ea typeface="Catamaran"/>
                          <a:cs typeface="Catamaran"/>
                          <a:sym typeface="Catamaran"/>
                        </a:rPr>
                        <a:t>loss</a:t>
                      </a:r>
                      <a:endParaRPr i="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i="1" lang="it" sz="1300">
                          <a:solidFill>
                            <a:schemeClr val="accent1"/>
                          </a:solidFill>
                          <a:latin typeface="Catamaran"/>
                          <a:ea typeface="Catamaran"/>
                          <a:cs typeface="Catamaran"/>
                          <a:sym typeface="Catamaran"/>
                        </a:rPr>
                        <a:t>yes/no</a:t>
                      </a:r>
                      <a:endParaRPr i="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i="1" lang="it" sz="1300">
                          <a:solidFill>
                            <a:schemeClr val="accent1"/>
                          </a:solidFill>
                          <a:latin typeface="Catamaran"/>
                          <a:ea typeface="Catamaran"/>
                          <a:cs typeface="Catamaran"/>
                          <a:sym typeface="Catamaran"/>
                        </a:rPr>
                        <a:t>other</a:t>
                      </a:r>
                      <a:endParaRPr i="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i="1" lang="it" sz="1300">
                          <a:solidFill>
                            <a:schemeClr val="accent1"/>
                          </a:solidFill>
                          <a:latin typeface="Catamaran"/>
                          <a:ea typeface="Catamaran"/>
                          <a:cs typeface="Catamaran"/>
                          <a:sym typeface="Catamaran"/>
                        </a:rPr>
                        <a:t>number</a:t>
                      </a:r>
                      <a:endParaRPr i="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i="1" lang="it" sz="1300">
                          <a:solidFill>
                            <a:schemeClr val="accent1"/>
                          </a:solidFill>
                          <a:latin typeface="Catamaran"/>
                          <a:ea typeface="Catamaran"/>
                          <a:cs typeface="Catamaran"/>
                          <a:sym typeface="Catamaran"/>
                        </a:rPr>
                        <a:t>final</a:t>
                      </a:r>
                      <a:endParaRPr i="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r>
              <a:tr h="379825">
                <a:tc>
                  <a:txBody>
                    <a:bodyPr/>
                    <a:lstStyle/>
                    <a:p>
                      <a:pPr indent="3600" lvl="0" marL="0" rtl="0" algn="ctr">
                        <a:spcBef>
                          <a:spcPts val="0"/>
                        </a:spcBef>
                        <a:spcAft>
                          <a:spcPts val="0"/>
                        </a:spcAft>
                        <a:buNone/>
                      </a:pPr>
                      <a:r>
                        <a:rPr lang="it" sz="1300">
                          <a:solidFill>
                            <a:srgbClr val="006778"/>
                          </a:solidFill>
                          <a:latin typeface="Catamaran"/>
                          <a:ea typeface="Catamaran"/>
                          <a:cs typeface="Catamaran"/>
                          <a:sym typeface="Catamaran"/>
                        </a:rPr>
                        <a:t>1</a:t>
                      </a:r>
                      <a:endParaRPr sz="1300">
                        <a:solidFill>
                          <a:srgbClr val="006778"/>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top 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simple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simple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b="1" lang="it" sz="1300">
                          <a:solidFill>
                            <a:schemeClr val="accent1"/>
                          </a:solidFill>
                          <a:latin typeface="Catamaran"/>
                          <a:ea typeface="Catamaran"/>
                          <a:cs typeface="Catamaran"/>
                          <a:sym typeface="Catamaran"/>
                        </a:rPr>
                        <a:t>92.5%</a:t>
                      </a:r>
                      <a:endParaRPr b="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50.0%</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47.1%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67.2%</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r h="367950">
                <a:tc>
                  <a:txBody>
                    <a:bodyPr/>
                    <a:lstStyle/>
                    <a:p>
                      <a:pPr indent="3600" lvl="0" marL="0" rtl="0" algn="ctr">
                        <a:spcBef>
                          <a:spcPts val="0"/>
                        </a:spcBef>
                        <a:spcAft>
                          <a:spcPts val="0"/>
                        </a:spcAft>
                        <a:buNone/>
                      </a:pPr>
                      <a:r>
                        <a:rPr lang="it" sz="1300">
                          <a:solidFill>
                            <a:srgbClr val="006778"/>
                          </a:solidFill>
                          <a:latin typeface="Catamaran"/>
                          <a:ea typeface="Catamaran"/>
                          <a:cs typeface="Catamaran"/>
                          <a:sym typeface="Catamaran"/>
                        </a:rPr>
                        <a:t>2</a:t>
                      </a:r>
                      <a:endParaRPr sz="1300">
                        <a:solidFill>
                          <a:srgbClr val="006778"/>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top 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with_type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simple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92.3%</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48.2%</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b="1" lang="it" sz="1300">
                          <a:solidFill>
                            <a:schemeClr val="accent1"/>
                          </a:solidFill>
                          <a:latin typeface="Catamaran"/>
                          <a:ea typeface="Catamaran"/>
                          <a:cs typeface="Catamaran"/>
                          <a:sym typeface="Catamaran"/>
                        </a:rPr>
                        <a:t>58.8%</a:t>
                      </a:r>
                      <a:endParaRPr b="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b="1" lang="it" sz="1300">
                          <a:solidFill>
                            <a:schemeClr val="accent1"/>
                          </a:solidFill>
                          <a:latin typeface="Catamaran"/>
                          <a:ea typeface="Catamaran"/>
                          <a:cs typeface="Catamaran"/>
                          <a:sym typeface="Catamaran"/>
                        </a:rPr>
                        <a:t>67.7%</a:t>
                      </a:r>
                      <a:endParaRPr b="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r h="367925">
                <a:tc>
                  <a:txBody>
                    <a:bodyPr/>
                    <a:lstStyle/>
                    <a:p>
                      <a:pPr indent="3600" lvl="0" marL="0" rtl="0" algn="ctr">
                        <a:spcBef>
                          <a:spcPts val="0"/>
                        </a:spcBef>
                        <a:spcAft>
                          <a:spcPts val="0"/>
                        </a:spcAft>
                        <a:buNone/>
                      </a:pPr>
                      <a:r>
                        <a:rPr lang="it" sz="1300">
                          <a:solidFill>
                            <a:srgbClr val="006778"/>
                          </a:solidFill>
                          <a:latin typeface="Catamaran"/>
                          <a:ea typeface="Catamaran"/>
                          <a:cs typeface="Catamaran"/>
                          <a:sym typeface="Catamaran"/>
                        </a:rPr>
                        <a:t>3</a:t>
                      </a:r>
                      <a:endParaRPr sz="1300">
                        <a:solidFill>
                          <a:srgbClr val="006778"/>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top 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simple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human_like1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90.0%</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47.2%</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45.2%</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64.6%</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r h="367925">
                <a:tc>
                  <a:txBody>
                    <a:bodyPr/>
                    <a:lstStyle/>
                    <a:p>
                      <a:pPr indent="3600" lvl="0" marL="0" rtl="0" algn="ctr">
                        <a:spcBef>
                          <a:spcPts val="0"/>
                        </a:spcBef>
                        <a:spcAft>
                          <a:spcPts val="0"/>
                        </a:spcAft>
                        <a:buNone/>
                      </a:pPr>
                      <a:r>
                        <a:rPr lang="it" sz="1300">
                          <a:solidFill>
                            <a:srgbClr val="006778"/>
                          </a:solidFill>
                          <a:latin typeface="Catamaran"/>
                          <a:ea typeface="Catamaran"/>
                          <a:cs typeface="Catamaran"/>
                          <a:sym typeface="Catamaran"/>
                        </a:rPr>
                        <a:t>4</a:t>
                      </a:r>
                      <a:endParaRPr sz="1300">
                        <a:solidFill>
                          <a:srgbClr val="006778"/>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top 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simple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human_like2</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9o.4%</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0" lvl="0" marL="0" rtl="0" algn="ctr">
                        <a:spcBef>
                          <a:spcPts val="0"/>
                        </a:spcBef>
                        <a:spcAft>
                          <a:spcPts val="0"/>
                        </a:spcAft>
                        <a:buNone/>
                      </a:pPr>
                      <a:r>
                        <a:rPr lang="it" sz="1300">
                          <a:solidFill>
                            <a:schemeClr val="accent1"/>
                          </a:solidFill>
                          <a:latin typeface="Catamaran"/>
                          <a:ea typeface="Catamaran"/>
                          <a:cs typeface="Catamaran"/>
                          <a:sym typeface="Catamaran"/>
                        </a:rPr>
                        <a:t>45.9%</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52.5%</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65.1%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r h="346075">
                <a:tc>
                  <a:txBody>
                    <a:bodyPr/>
                    <a:lstStyle/>
                    <a:p>
                      <a:pPr indent="3600" lvl="0" marL="0" rtl="0" algn="ctr">
                        <a:spcBef>
                          <a:spcPts val="0"/>
                        </a:spcBef>
                        <a:spcAft>
                          <a:spcPts val="0"/>
                        </a:spcAft>
                        <a:buNone/>
                      </a:pPr>
                      <a:r>
                        <a:rPr lang="it" sz="1300">
                          <a:solidFill>
                            <a:srgbClr val="006778"/>
                          </a:solidFill>
                          <a:latin typeface="Catamaran"/>
                          <a:ea typeface="Catamaran"/>
                          <a:cs typeface="Catamaran"/>
                          <a:sym typeface="Catamaran"/>
                        </a:rPr>
                        <a:t>5</a:t>
                      </a:r>
                      <a:endParaRPr sz="1300">
                        <a:solidFill>
                          <a:srgbClr val="006778"/>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top 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with_type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human_like1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90.6%</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l">
                        <a:spcBef>
                          <a:spcPts val="0"/>
                        </a:spcBef>
                        <a:spcAft>
                          <a:spcPts val="0"/>
                        </a:spcAft>
                        <a:buNone/>
                      </a:pPr>
                      <a:r>
                        <a:rPr b="1" lang="it" sz="1300">
                          <a:solidFill>
                            <a:schemeClr val="accent1"/>
                          </a:solidFill>
                          <a:latin typeface="Catamaran"/>
                          <a:ea typeface="Catamaran"/>
                          <a:cs typeface="Catamaran"/>
                          <a:sym typeface="Catamaran"/>
                        </a:rPr>
                        <a:t> 50.4%</a:t>
                      </a:r>
                      <a:endParaRPr b="1"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52.3%</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67.2%</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r h="350425">
                <a:tc>
                  <a:txBody>
                    <a:bodyPr/>
                    <a:lstStyle/>
                    <a:p>
                      <a:pPr indent="3600" lvl="0" marL="0" rtl="0" algn="ctr">
                        <a:spcBef>
                          <a:spcPts val="0"/>
                        </a:spcBef>
                        <a:spcAft>
                          <a:spcPts val="0"/>
                        </a:spcAft>
                        <a:buNone/>
                      </a:pPr>
                      <a:r>
                        <a:rPr lang="it" sz="1300">
                          <a:solidFill>
                            <a:srgbClr val="006778"/>
                          </a:solidFill>
                          <a:latin typeface="Catamaran"/>
                          <a:ea typeface="Catamaran"/>
                          <a:cs typeface="Catamaran"/>
                          <a:sym typeface="Catamaran"/>
                        </a:rPr>
                        <a:t>6</a:t>
                      </a:r>
                      <a:endParaRPr sz="1300">
                        <a:solidFill>
                          <a:srgbClr val="006778"/>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top 5</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simple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simple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89.7%</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42.4%</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52.3%</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63.2%</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r h="397075">
                <a:tc>
                  <a:txBody>
                    <a:bodyPr/>
                    <a:lstStyle/>
                    <a:p>
                      <a:pPr indent="3600" lvl="0" marL="0" rtl="0" algn="ctr">
                        <a:spcBef>
                          <a:spcPts val="0"/>
                        </a:spcBef>
                        <a:spcAft>
                          <a:spcPts val="0"/>
                        </a:spcAft>
                        <a:buNone/>
                      </a:pPr>
                      <a:r>
                        <a:rPr lang="it" sz="1300">
                          <a:solidFill>
                            <a:srgbClr val="006778"/>
                          </a:solidFill>
                          <a:latin typeface="Catamaran"/>
                          <a:ea typeface="Catamaran"/>
                          <a:cs typeface="Catamaran"/>
                          <a:sym typeface="Catamaran"/>
                        </a:rPr>
                        <a:t>7</a:t>
                      </a:r>
                      <a:endParaRPr sz="1300">
                        <a:solidFill>
                          <a:srgbClr val="006778"/>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solidFill>
                      <a:srgbClr val="B0BDBF">
                        <a:alpha val="43920"/>
                      </a:srgbClr>
                    </a:solidFill>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top 5</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with_type</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human_like1</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85.2%</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42.2%</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42.8%</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c>
                  <a:txBody>
                    <a:bodyPr/>
                    <a:lstStyle/>
                    <a:p>
                      <a:pPr indent="3600" lvl="0" marL="0" rtl="0" algn="ctr">
                        <a:spcBef>
                          <a:spcPts val="0"/>
                        </a:spcBef>
                        <a:spcAft>
                          <a:spcPts val="0"/>
                        </a:spcAft>
                        <a:buNone/>
                      </a:pPr>
                      <a:r>
                        <a:rPr lang="it" sz="1300">
                          <a:solidFill>
                            <a:schemeClr val="accent1"/>
                          </a:solidFill>
                          <a:latin typeface="Catamaran"/>
                          <a:ea typeface="Catamaran"/>
                          <a:cs typeface="Catamaran"/>
                          <a:sym typeface="Catamaran"/>
                        </a:rPr>
                        <a:t>60.0%</a:t>
                      </a:r>
                      <a:endParaRPr sz="1300">
                        <a:solidFill>
                          <a:schemeClr val="accent1"/>
                        </a:solidFill>
                        <a:latin typeface="Catamaran"/>
                        <a:ea typeface="Catamaran"/>
                        <a:cs typeface="Catamaran"/>
                        <a:sym typeface="Catamaran"/>
                      </a:endParaRPr>
                    </a:p>
                  </a:txBody>
                  <a:tcPr marT="90000" marB="91425" marR="91425" marL="91425">
                    <a:lnL cap="flat" cmpd="sng" w="9525">
                      <a:solidFill>
                        <a:srgbClr val="6F0A19"/>
                      </a:solidFill>
                      <a:prstDash val="solid"/>
                      <a:round/>
                      <a:headEnd len="sm" w="sm" type="none"/>
                      <a:tailEnd len="sm" w="sm" type="none"/>
                    </a:lnL>
                    <a:lnR cap="flat" cmpd="sng" w="9525">
                      <a:solidFill>
                        <a:srgbClr val="6F0A19"/>
                      </a:solidFill>
                      <a:prstDash val="solid"/>
                      <a:round/>
                      <a:headEnd len="sm" w="sm" type="none"/>
                      <a:tailEnd len="sm" w="sm" type="none"/>
                    </a:lnR>
                    <a:lnT cap="flat" cmpd="sng" w="9525">
                      <a:solidFill>
                        <a:srgbClr val="6F0A19"/>
                      </a:solidFill>
                      <a:prstDash val="solid"/>
                      <a:round/>
                      <a:headEnd len="sm" w="sm" type="none"/>
                      <a:tailEnd len="sm" w="sm" type="none"/>
                    </a:lnT>
                    <a:lnB cap="flat" cmpd="sng" w="9525">
                      <a:solidFill>
                        <a:srgbClr val="6F0A19"/>
                      </a:solidFill>
                      <a:prstDash val="solid"/>
                      <a:round/>
                      <a:headEnd len="sm" w="sm" type="none"/>
                      <a:tailEnd len="sm" w="sm" type="none"/>
                    </a:lnB>
                  </a:tcPr>
                </a:tc>
              </a:tr>
            </a:tbl>
          </a:graphicData>
        </a:graphic>
      </p:graphicFrame>
      <p:sp>
        <p:nvSpPr>
          <p:cNvPr id="273" name="Google Shape;273;g16e03fdc2d9_0_51"/>
          <p:cNvSpPr txBox="1"/>
          <p:nvPr/>
        </p:nvSpPr>
        <p:spPr>
          <a:xfrm>
            <a:off x="2888375" y="800650"/>
            <a:ext cx="410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Catamaran"/>
              <a:ea typeface="Catamaran"/>
              <a:cs typeface="Catamaran"/>
              <a:sym typeface="Catamaran"/>
            </a:endParaRPr>
          </a:p>
        </p:txBody>
      </p:sp>
      <p:sp>
        <p:nvSpPr>
          <p:cNvPr id="274" name="Google Shape;274;g16e03fdc2d9_0_51"/>
          <p:cNvSpPr txBox="1"/>
          <p:nvPr/>
        </p:nvSpPr>
        <p:spPr>
          <a:xfrm>
            <a:off x="5481685" y="1314237"/>
            <a:ext cx="282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9E9E9E"/>
                </a:solidFill>
                <a:latin typeface="Catamaran"/>
                <a:ea typeface="Catamaran"/>
                <a:cs typeface="Catamaran"/>
                <a:sym typeface="Catamaran"/>
              </a:rPr>
              <a:t>yes/no 412; </a:t>
            </a:r>
            <a:r>
              <a:rPr lang="it">
                <a:solidFill>
                  <a:srgbClr val="9E9E9E"/>
                </a:solidFill>
                <a:latin typeface="Catamaran"/>
                <a:ea typeface="Catamaran"/>
                <a:cs typeface="Catamaran"/>
                <a:sym typeface="Catamaran"/>
              </a:rPr>
              <a:t>other 465; number 123</a:t>
            </a:r>
            <a:endParaRPr>
              <a:solidFill>
                <a:srgbClr val="9E9E9E"/>
              </a:solidFill>
              <a:latin typeface="Catamaran"/>
              <a:ea typeface="Catamaran"/>
              <a:cs typeface="Catamaran"/>
              <a:sym typeface="Catamar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it"/>
              <a:t>‹#›</a:t>
            </a:fld>
            <a:endParaRPr/>
          </a:p>
        </p:txBody>
      </p:sp>
      <p:sp>
        <p:nvSpPr>
          <p:cNvPr id="71" name="Google Shape;71;p2"/>
          <p:cNvSpPr txBox="1"/>
          <p:nvPr>
            <p:ph type="title"/>
          </p:nvPr>
        </p:nvSpPr>
        <p:spPr>
          <a:xfrm>
            <a:off x="727650" y="8618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it"/>
              <a:t>Table of contents</a:t>
            </a:r>
            <a:endParaRPr/>
          </a:p>
        </p:txBody>
      </p:sp>
      <p:sp>
        <p:nvSpPr>
          <p:cNvPr id="72" name="Google Shape;72;p2"/>
          <p:cNvSpPr txBox="1"/>
          <p:nvPr/>
        </p:nvSpPr>
        <p:spPr>
          <a:xfrm>
            <a:off x="1583700" y="1983300"/>
            <a:ext cx="2141400" cy="841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1800"/>
              <a:buFont typeface="Arial"/>
              <a:buNone/>
            </a:pPr>
            <a:r>
              <a:rPr lang="it" sz="1800">
                <a:latin typeface="Raleway"/>
                <a:ea typeface="Raleway"/>
                <a:cs typeface="Raleway"/>
                <a:sym typeface="Raleway"/>
              </a:rPr>
              <a:t>Design choices</a:t>
            </a:r>
            <a:endParaRPr b="0" i="0" sz="1800" u="none" cap="none" strike="noStrike">
              <a:solidFill>
                <a:srgbClr val="000000"/>
              </a:solidFill>
              <a:latin typeface="Raleway"/>
              <a:ea typeface="Raleway"/>
              <a:cs typeface="Raleway"/>
              <a:sym typeface="Raleway"/>
            </a:endParaRPr>
          </a:p>
        </p:txBody>
      </p:sp>
      <p:sp>
        <p:nvSpPr>
          <p:cNvPr id="73" name="Google Shape;73;p2"/>
          <p:cNvSpPr txBox="1"/>
          <p:nvPr/>
        </p:nvSpPr>
        <p:spPr>
          <a:xfrm>
            <a:off x="5403000" y="1983300"/>
            <a:ext cx="2141400" cy="841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1800"/>
              <a:buFont typeface="Arial"/>
              <a:buNone/>
            </a:pPr>
            <a:r>
              <a:rPr lang="it" sz="1800">
                <a:latin typeface="Raleway"/>
                <a:ea typeface="Raleway"/>
                <a:cs typeface="Raleway"/>
                <a:sym typeface="Raleway"/>
              </a:rPr>
              <a:t>Baseline</a:t>
            </a:r>
            <a:endParaRPr b="0" i="0" sz="1800" u="none" cap="none" strike="noStrike">
              <a:solidFill>
                <a:srgbClr val="000000"/>
              </a:solidFill>
              <a:latin typeface="Raleway"/>
              <a:ea typeface="Raleway"/>
              <a:cs typeface="Raleway"/>
              <a:sym typeface="Raleway"/>
            </a:endParaRPr>
          </a:p>
        </p:txBody>
      </p:sp>
      <p:sp>
        <p:nvSpPr>
          <p:cNvPr id="74" name="Google Shape;74;p2"/>
          <p:cNvSpPr txBox="1"/>
          <p:nvPr/>
        </p:nvSpPr>
        <p:spPr>
          <a:xfrm>
            <a:off x="1583700" y="2937800"/>
            <a:ext cx="2141400" cy="84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Clr>
                <a:srgbClr val="000000"/>
              </a:buClr>
              <a:buSzPts val="1800"/>
              <a:buFont typeface="Arial"/>
              <a:buNone/>
            </a:pPr>
            <a:r>
              <a:rPr lang="it" sz="1800">
                <a:latin typeface="Raleway"/>
                <a:ea typeface="Raleway"/>
                <a:cs typeface="Raleway"/>
                <a:sym typeface="Raleway"/>
              </a:rPr>
              <a:t>Intermediate</a:t>
            </a:r>
            <a:endParaRPr sz="1800">
              <a:latin typeface="Raleway"/>
              <a:ea typeface="Raleway"/>
              <a:cs typeface="Raleway"/>
              <a:sym typeface="Raleway"/>
            </a:endParaRPr>
          </a:p>
        </p:txBody>
      </p:sp>
      <p:sp>
        <p:nvSpPr>
          <p:cNvPr id="75" name="Google Shape;75;p2"/>
          <p:cNvSpPr txBox="1"/>
          <p:nvPr/>
        </p:nvSpPr>
        <p:spPr>
          <a:xfrm>
            <a:off x="5403000" y="2937800"/>
            <a:ext cx="2141400" cy="8412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1600"/>
              </a:spcAft>
              <a:buClr>
                <a:srgbClr val="000000"/>
              </a:buClr>
              <a:buSzPts val="1800"/>
              <a:buFont typeface="Arial"/>
              <a:buNone/>
            </a:pPr>
            <a:r>
              <a:rPr lang="it" sz="1800">
                <a:latin typeface="Raleway"/>
                <a:ea typeface="Raleway"/>
                <a:cs typeface="Raleway"/>
                <a:sym typeface="Raleway"/>
              </a:rPr>
              <a:t>ViLT</a:t>
            </a:r>
            <a:endParaRPr b="0" i="0" sz="1800" u="none" cap="none" strike="noStrike">
              <a:solidFill>
                <a:srgbClr val="000000"/>
              </a:solidFill>
              <a:latin typeface="Raleway"/>
              <a:ea typeface="Raleway"/>
              <a:cs typeface="Raleway"/>
              <a:sym typeface="Raleway"/>
            </a:endParaRPr>
          </a:p>
        </p:txBody>
      </p:sp>
      <p:sp>
        <p:nvSpPr>
          <p:cNvPr id="76" name="Google Shape;76;p2"/>
          <p:cNvSpPr txBox="1"/>
          <p:nvPr/>
        </p:nvSpPr>
        <p:spPr>
          <a:xfrm>
            <a:off x="1583700" y="3875250"/>
            <a:ext cx="2141400" cy="841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1800"/>
              <a:buFont typeface="Arial"/>
              <a:buNone/>
            </a:pPr>
            <a:r>
              <a:rPr lang="it" sz="1800">
                <a:latin typeface="Raleway"/>
                <a:ea typeface="Raleway"/>
                <a:cs typeface="Raleway"/>
                <a:sym typeface="Raleway"/>
              </a:rPr>
              <a:t>Experiments</a:t>
            </a:r>
            <a:endParaRPr b="0" i="0" sz="1800" u="none" cap="none" strike="noStrike">
              <a:solidFill>
                <a:srgbClr val="000000"/>
              </a:solidFill>
              <a:latin typeface="Raleway"/>
              <a:ea typeface="Raleway"/>
              <a:cs typeface="Raleway"/>
              <a:sym typeface="Raleway"/>
            </a:endParaRPr>
          </a:p>
        </p:txBody>
      </p:sp>
      <p:sp>
        <p:nvSpPr>
          <p:cNvPr id="77" name="Google Shape;77;p2"/>
          <p:cNvSpPr txBox="1"/>
          <p:nvPr/>
        </p:nvSpPr>
        <p:spPr>
          <a:xfrm>
            <a:off x="5403000" y="3875250"/>
            <a:ext cx="2141400" cy="8412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1600"/>
              </a:spcAft>
              <a:buClr>
                <a:srgbClr val="000000"/>
              </a:buClr>
              <a:buSzPts val="1800"/>
              <a:buFont typeface="Arial"/>
              <a:buNone/>
            </a:pPr>
            <a:r>
              <a:rPr lang="it" sz="1800">
                <a:latin typeface="Raleway"/>
                <a:ea typeface="Raleway"/>
                <a:cs typeface="Raleway"/>
                <a:sym typeface="Raleway"/>
              </a:rPr>
              <a:t>Conclusions</a:t>
            </a:r>
            <a:endParaRPr b="0" i="0" sz="1800" u="none" cap="none" strike="noStrike">
              <a:solidFill>
                <a:srgbClr val="000000"/>
              </a:solidFill>
              <a:latin typeface="Raleway"/>
              <a:ea typeface="Raleway"/>
              <a:cs typeface="Raleway"/>
              <a:sym typeface="Raleway"/>
            </a:endParaRPr>
          </a:p>
        </p:txBody>
      </p:sp>
      <p:sp>
        <p:nvSpPr>
          <p:cNvPr id="78" name="Google Shape;78;p2"/>
          <p:cNvSpPr txBox="1"/>
          <p:nvPr/>
        </p:nvSpPr>
        <p:spPr>
          <a:xfrm>
            <a:off x="650994" y="1833262"/>
            <a:ext cx="83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006778"/>
                </a:solidFill>
                <a:latin typeface="Catamaran"/>
                <a:ea typeface="Catamaran"/>
                <a:cs typeface="Catamaran"/>
                <a:sym typeface="Catamaran"/>
              </a:rPr>
              <a:t>Patrizio</a:t>
            </a:r>
            <a:endParaRPr>
              <a:solidFill>
                <a:srgbClr val="006778"/>
              </a:solidFill>
              <a:latin typeface="Catamaran"/>
              <a:ea typeface="Catamaran"/>
              <a:cs typeface="Catamaran"/>
              <a:sym typeface="Catamaran"/>
            </a:endParaRPr>
          </a:p>
        </p:txBody>
      </p:sp>
      <p:sp>
        <p:nvSpPr>
          <p:cNvPr id="79" name="Google Shape;79;p2"/>
          <p:cNvSpPr txBox="1"/>
          <p:nvPr/>
        </p:nvSpPr>
        <p:spPr>
          <a:xfrm>
            <a:off x="652833" y="2779411"/>
            <a:ext cx="927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674EA7"/>
                </a:solidFill>
                <a:latin typeface="Catamaran"/>
                <a:ea typeface="Catamaran"/>
                <a:cs typeface="Catamaran"/>
                <a:sym typeface="Catamaran"/>
              </a:rPr>
              <a:t>Leo</a:t>
            </a:r>
            <a:endParaRPr>
              <a:solidFill>
                <a:srgbClr val="674EA7"/>
              </a:solidFill>
              <a:latin typeface="Catamaran"/>
              <a:ea typeface="Catamaran"/>
              <a:cs typeface="Catamaran"/>
              <a:sym typeface="Catamaran"/>
            </a:endParaRPr>
          </a:p>
        </p:txBody>
      </p:sp>
      <p:sp>
        <p:nvSpPr>
          <p:cNvPr id="80" name="Google Shape;80;p2"/>
          <p:cNvSpPr txBox="1"/>
          <p:nvPr/>
        </p:nvSpPr>
        <p:spPr>
          <a:xfrm>
            <a:off x="641556" y="3732744"/>
            <a:ext cx="83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rgbClr val="6F0A19"/>
                </a:solidFill>
                <a:latin typeface="Catamaran"/>
                <a:ea typeface="Catamaran"/>
                <a:cs typeface="Catamaran"/>
                <a:sym typeface="Catamaran"/>
              </a:rPr>
              <a:t>Dennis</a:t>
            </a:r>
            <a:endParaRPr>
              <a:solidFill>
                <a:srgbClr val="6F0A19"/>
              </a:solidFill>
              <a:latin typeface="Catamaran"/>
              <a:ea typeface="Catamaran"/>
              <a:cs typeface="Catamaran"/>
              <a:sym typeface="Catamaran"/>
            </a:endParaRPr>
          </a:p>
        </p:txBody>
      </p:sp>
      <p:sp>
        <p:nvSpPr>
          <p:cNvPr id="81" name="Google Shape;81;p2"/>
          <p:cNvSpPr/>
          <p:nvPr/>
        </p:nvSpPr>
        <p:spPr>
          <a:xfrm>
            <a:off x="642150" y="1930575"/>
            <a:ext cx="6689700" cy="927900"/>
          </a:xfrm>
          <a:prstGeom prst="rect">
            <a:avLst/>
          </a:prstGeom>
          <a:solidFill>
            <a:srgbClr val="006778">
              <a:alpha val="43920"/>
            </a:srgbClr>
          </a:solidFill>
          <a:ln cap="flat" cmpd="sng" w="9525">
            <a:solidFill>
              <a:srgbClr val="00677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642150" y="2880464"/>
            <a:ext cx="6689700" cy="927900"/>
          </a:xfrm>
          <a:prstGeom prst="rect">
            <a:avLst/>
          </a:prstGeom>
          <a:solidFill>
            <a:srgbClr val="B764F9">
              <a:alpha val="34970"/>
            </a:srgbClr>
          </a:solidFill>
          <a:ln cap="flat" cmpd="sng" w="9525">
            <a:solidFill>
              <a:srgbClr val="8E7CC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8E7CC3"/>
              </a:solidFill>
            </a:endParaRPr>
          </a:p>
        </p:txBody>
      </p:sp>
      <p:sp>
        <p:nvSpPr>
          <p:cNvPr id="83" name="Google Shape;83;p2"/>
          <p:cNvSpPr/>
          <p:nvPr/>
        </p:nvSpPr>
        <p:spPr>
          <a:xfrm>
            <a:off x="642150" y="3831900"/>
            <a:ext cx="6689700" cy="927900"/>
          </a:xfrm>
          <a:prstGeom prst="rect">
            <a:avLst/>
          </a:prstGeom>
          <a:solidFill>
            <a:srgbClr val="6F0A19">
              <a:alpha val="29800"/>
            </a:srgbClr>
          </a:solidFill>
          <a:ln cap="flat" cmpd="sng" w="9525">
            <a:solidFill>
              <a:srgbClr val="6F0A1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F0A19"/>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8"/>
                                        </p:tgtEl>
                                        <p:attrNameLst>
                                          <p:attrName>style.visibility</p:attrName>
                                        </p:attrNameLst>
                                      </p:cBhvr>
                                      <p:to>
                                        <p:strVal val="visible"/>
                                      </p:to>
                                    </p:set>
                                    <p:animEffect filter="fade" transition="in">
                                      <p:cBhvr>
                                        <p:cTn dur="1000"/>
                                        <p:tgtEl>
                                          <p:spTgt spid="78"/>
                                        </p:tgtEl>
                                      </p:cBhvr>
                                    </p:animEffect>
                                  </p:childTnLst>
                                </p:cTn>
                              </p:par>
                              <p:par>
                                <p:cTn fill="hold" nodeType="withEffect" presetClass="entr" presetID="10" presetSubtype="0">
                                  <p:stCondLst>
                                    <p:cond delay="0"/>
                                  </p:stCondLst>
                                  <p:childTnLst>
                                    <p:set>
                                      <p:cBhvr>
                                        <p:cTn dur="1" fill="hold">
                                          <p:stCondLst>
                                            <p:cond delay="0"/>
                                          </p:stCondLst>
                                        </p:cTn>
                                        <p:tgtEl>
                                          <p:spTgt spid="81"/>
                                        </p:tgtEl>
                                        <p:attrNameLst>
                                          <p:attrName>style.visibility</p:attrName>
                                        </p:attrNameLst>
                                      </p:cBhvr>
                                      <p:to>
                                        <p:strVal val="visible"/>
                                      </p:to>
                                    </p:set>
                                    <p:animEffect filter="fade" transition="in">
                                      <p:cBhvr>
                                        <p:cTn dur="1000"/>
                                        <p:tgtEl>
                                          <p:spTgt spid="8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9"/>
                                        </p:tgtEl>
                                        <p:attrNameLst>
                                          <p:attrName>style.visibility</p:attrName>
                                        </p:attrNameLst>
                                      </p:cBhvr>
                                      <p:to>
                                        <p:strVal val="visible"/>
                                      </p:to>
                                    </p:set>
                                    <p:animEffect filter="fade" transition="in">
                                      <p:cBhvr>
                                        <p:cTn dur="1000"/>
                                        <p:tgtEl>
                                          <p:spTgt spid="79"/>
                                        </p:tgtEl>
                                      </p:cBhvr>
                                    </p:animEffect>
                                  </p:childTnLst>
                                </p:cTn>
                              </p:par>
                              <p:par>
                                <p:cTn fill="hold" nodeType="withEffect" presetClass="entr" presetID="10" presetSubtype="0">
                                  <p:stCondLst>
                                    <p:cond delay="0"/>
                                  </p:stCondLst>
                                  <p:childTnLst>
                                    <p:set>
                                      <p:cBhvr>
                                        <p:cTn dur="1" fill="hold">
                                          <p:stCondLst>
                                            <p:cond delay="0"/>
                                          </p:stCondLst>
                                        </p:cTn>
                                        <p:tgtEl>
                                          <p:spTgt spid="82"/>
                                        </p:tgtEl>
                                        <p:attrNameLst>
                                          <p:attrName>style.visibility</p:attrName>
                                        </p:attrNameLst>
                                      </p:cBhvr>
                                      <p:to>
                                        <p:strVal val="visible"/>
                                      </p:to>
                                    </p:set>
                                    <p:animEffect filter="fade" transition="in">
                                      <p:cBhvr>
                                        <p:cTn dur="1000"/>
                                        <p:tgtEl>
                                          <p:spTgt spid="8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0"/>
                                        </p:tgtEl>
                                        <p:attrNameLst>
                                          <p:attrName>style.visibility</p:attrName>
                                        </p:attrNameLst>
                                      </p:cBhvr>
                                      <p:to>
                                        <p:strVal val="visible"/>
                                      </p:to>
                                    </p:set>
                                    <p:animEffect filter="fade" transition="in">
                                      <p:cBhvr>
                                        <p:cTn dur="1000"/>
                                        <p:tgtEl>
                                          <p:spTgt spid="80"/>
                                        </p:tgtEl>
                                      </p:cBhvr>
                                    </p:animEffect>
                                  </p:childTnLst>
                                </p:cTn>
                              </p:par>
                              <p:par>
                                <p:cTn fill="hold" nodeType="withEffect" presetClass="entr" presetID="10" presetSubtype="0">
                                  <p:stCondLst>
                                    <p:cond delay="0"/>
                                  </p:stCondLst>
                                  <p:childTnLst>
                                    <p:set>
                                      <p:cBhvr>
                                        <p:cTn dur="1" fill="hold">
                                          <p:stCondLst>
                                            <p:cond delay="0"/>
                                          </p:stCondLst>
                                        </p:cTn>
                                        <p:tgtEl>
                                          <p:spTgt spid="83"/>
                                        </p:tgtEl>
                                        <p:attrNameLst>
                                          <p:attrName>style.visibility</p:attrName>
                                        </p:attrNameLst>
                                      </p:cBhvr>
                                      <p:to>
                                        <p:strVal val="visible"/>
                                      </p:to>
                                    </p:set>
                                    <p:animEffect filter="fade" transition="in">
                                      <p:cBhvr>
                                        <p:cTn dur="1000"/>
                                        <p:tgtEl>
                                          <p:spTgt spid="8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g16e8034bccc_52_2"/>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Final Results: comments</a:t>
            </a:r>
            <a:endParaRPr/>
          </a:p>
          <a:p>
            <a:pPr indent="0" lvl="0" marL="0" rtl="0" algn="l">
              <a:spcBef>
                <a:spcPts val="0"/>
              </a:spcBef>
              <a:spcAft>
                <a:spcPts val="0"/>
              </a:spcAft>
              <a:buNone/>
            </a:pPr>
            <a:r>
              <a:t/>
            </a:r>
            <a:endParaRPr/>
          </a:p>
        </p:txBody>
      </p:sp>
      <p:sp>
        <p:nvSpPr>
          <p:cNvPr id="280" name="Google Shape;280;g16e8034bccc_52_2"/>
          <p:cNvSpPr txBox="1"/>
          <p:nvPr>
            <p:ph idx="1" type="body"/>
          </p:nvPr>
        </p:nvSpPr>
        <p:spPr>
          <a:xfrm>
            <a:off x="727650" y="1622025"/>
            <a:ext cx="7688700" cy="28428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t"/>
              <a:t>The first experiment uses the standard methodology and will be used </a:t>
            </a:r>
            <a:r>
              <a:rPr b="1" lang="it"/>
              <a:t>to compare the other results</a:t>
            </a:r>
            <a:r>
              <a:rPr lang="it"/>
              <a:t>. </a:t>
            </a:r>
            <a:endParaRPr/>
          </a:p>
          <a:p>
            <a:pPr indent="-311150" lvl="0" marL="457200" rtl="0" algn="l">
              <a:spcBef>
                <a:spcPts val="0"/>
              </a:spcBef>
              <a:spcAft>
                <a:spcPts val="0"/>
              </a:spcAft>
              <a:buSzPts val="1300"/>
              <a:buChar char="●"/>
            </a:pPr>
            <a:r>
              <a:rPr lang="it"/>
              <a:t>The second experiment confirms our </a:t>
            </a:r>
            <a:r>
              <a:rPr b="1" lang="it"/>
              <a:t>intuitions</a:t>
            </a:r>
            <a:r>
              <a:rPr lang="it"/>
              <a:t>: by giving also the</a:t>
            </a:r>
            <a:r>
              <a:rPr b="1" lang="it"/>
              <a:t> context</a:t>
            </a:r>
            <a:r>
              <a:rPr lang="it"/>
              <a:t> we are able to improve the network performances. This is because we are leading the model to filter between all the possible answers and focusing its attention to those features that are commonly required to infer the output.</a:t>
            </a:r>
            <a:endParaRPr/>
          </a:p>
          <a:p>
            <a:pPr indent="-311150" lvl="0" marL="457200" rtl="0" algn="l">
              <a:spcBef>
                <a:spcPts val="0"/>
              </a:spcBef>
              <a:spcAft>
                <a:spcPts val="0"/>
              </a:spcAft>
              <a:buSzPts val="1300"/>
              <a:buChar char="●"/>
            </a:pPr>
            <a:r>
              <a:rPr b="1" lang="it"/>
              <a:t>Human-like</a:t>
            </a:r>
            <a:r>
              <a:rPr lang="it"/>
              <a:t> experiments didn't bring astonishing results, still this is a technique that strongly reduce overfitting since it stops the propagation of the gradients for those answers' samples which are plausible because given as a reply by a human (1 or 2 times depending on the chosen loss strategy). With a larger training set maybe we would have gotten better results.</a:t>
            </a:r>
            <a:endParaRPr/>
          </a:p>
          <a:p>
            <a:pPr indent="-311150" lvl="0" marL="457200" rtl="0" algn="l">
              <a:spcBef>
                <a:spcPts val="0"/>
              </a:spcBef>
              <a:spcAft>
                <a:spcPts val="0"/>
              </a:spcAft>
              <a:buSzPts val="1300"/>
              <a:buChar char="●"/>
            </a:pPr>
            <a:r>
              <a:rPr b="1" lang="it"/>
              <a:t>Top k prediction strategy</a:t>
            </a:r>
            <a:r>
              <a:rPr lang="it"/>
              <a:t> lead to the worst results. In our opinion this strategy is really helpful when the model is slightly confused about the answer as may happen in the counting task. Indeed from the table we can see that wrt experiment 1, experiment 6 has an improvement of 6.2% in the number prediction but worsen in the others.</a:t>
            </a:r>
            <a:endParaRPr/>
          </a:p>
        </p:txBody>
      </p:sp>
      <p:sp>
        <p:nvSpPr>
          <p:cNvPr id="281" name="Google Shape;281;g16e8034bccc_52_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g16e8034bccc_52_32"/>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Conclusions</a:t>
            </a:r>
            <a:endParaRPr/>
          </a:p>
        </p:txBody>
      </p:sp>
      <p:sp>
        <p:nvSpPr>
          <p:cNvPr id="287" name="Google Shape;287;g16e8034bccc_52_32"/>
          <p:cNvSpPr txBox="1"/>
          <p:nvPr>
            <p:ph idx="1" type="body"/>
          </p:nvPr>
        </p:nvSpPr>
        <p:spPr>
          <a:xfrm>
            <a:off x="727650" y="1662775"/>
            <a:ext cx="7688700" cy="8313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None/>
            </a:pPr>
            <a:r>
              <a:rPr b="1" lang="it"/>
              <a:t>ViLT</a:t>
            </a:r>
            <a:r>
              <a:rPr lang="it"/>
              <a:t> is very simple, yet very powerful for this complex task!</a:t>
            </a:r>
            <a:endParaRPr/>
          </a:p>
          <a:p>
            <a:pPr indent="0" lvl="0" marL="457200" rtl="0" algn="l">
              <a:spcBef>
                <a:spcPts val="0"/>
              </a:spcBef>
              <a:spcAft>
                <a:spcPts val="0"/>
              </a:spcAft>
              <a:buNone/>
            </a:pPr>
            <a:r>
              <a:rPr lang="it"/>
              <a:t>Notwithstanding the limited resources we have been able to got what only few years ago was much more than </a:t>
            </a:r>
            <a:r>
              <a:rPr b="1" lang="it"/>
              <a:t>SOTA </a:t>
            </a:r>
            <a:r>
              <a:rPr lang="it"/>
              <a:t>with our model and techniques.</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b="1"/>
          </a:p>
        </p:txBody>
      </p:sp>
      <p:sp>
        <p:nvSpPr>
          <p:cNvPr id="288" name="Google Shape;288;g16e8034bccc_52_3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sp>
        <p:nvSpPr>
          <p:cNvPr id="289" name="Google Shape;289;g16e8034bccc_52_32"/>
          <p:cNvSpPr/>
          <p:nvPr/>
        </p:nvSpPr>
        <p:spPr>
          <a:xfrm>
            <a:off x="1208288" y="1662775"/>
            <a:ext cx="6877500" cy="831300"/>
          </a:xfrm>
          <a:prstGeom prst="rect">
            <a:avLst/>
          </a:prstGeom>
          <a:solidFill>
            <a:srgbClr val="B0BDBF">
              <a:alpha val="43920"/>
            </a:srgbClr>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g16e8034bccc_52_32"/>
          <p:cNvSpPr txBox="1"/>
          <p:nvPr/>
        </p:nvSpPr>
        <p:spPr>
          <a:xfrm>
            <a:off x="927025" y="2659750"/>
            <a:ext cx="6840900" cy="10752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0"/>
              </a:spcBef>
              <a:spcAft>
                <a:spcPts val="0"/>
              </a:spcAft>
              <a:buClr>
                <a:schemeClr val="accent1"/>
              </a:buClr>
              <a:buSzPts val="1300"/>
              <a:buFont typeface="Catamaran"/>
              <a:buChar char="●"/>
            </a:pPr>
            <a:r>
              <a:rPr lang="it" sz="1300">
                <a:solidFill>
                  <a:schemeClr val="accent1"/>
                </a:solidFill>
                <a:latin typeface="Catamaran"/>
                <a:ea typeface="Catamaran"/>
                <a:cs typeface="Catamaran"/>
                <a:sym typeface="Catamaran"/>
              </a:rPr>
              <a:t>We applied </a:t>
            </a:r>
            <a:r>
              <a:rPr b="1" lang="it" sz="1300">
                <a:solidFill>
                  <a:schemeClr val="accent1"/>
                </a:solidFill>
                <a:latin typeface="Catamaran"/>
                <a:ea typeface="Catamaran"/>
                <a:cs typeface="Catamaran"/>
                <a:sym typeface="Catamaran"/>
              </a:rPr>
              <a:t>our</a:t>
            </a:r>
            <a:r>
              <a:rPr lang="it" sz="1300">
                <a:solidFill>
                  <a:schemeClr val="accent1"/>
                </a:solidFill>
                <a:latin typeface="Catamaran"/>
                <a:ea typeface="Catamaran"/>
                <a:cs typeface="Catamaran"/>
                <a:sym typeface="Catamaran"/>
              </a:rPr>
              <a:t> </a:t>
            </a:r>
            <a:r>
              <a:rPr b="1" lang="it" sz="1300">
                <a:solidFill>
                  <a:schemeClr val="accent1"/>
                </a:solidFill>
                <a:latin typeface="Catamaran"/>
                <a:ea typeface="Catamaran"/>
                <a:cs typeface="Catamaran"/>
                <a:sym typeface="Catamaran"/>
              </a:rPr>
              <a:t>ideas</a:t>
            </a:r>
            <a:r>
              <a:rPr lang="it" sz="1300">
                <a:solidFill>
                  <a:schemeClr val="accent1"/>
                </a:solidFill>
                <a:latin typeface="Catamaran"/>
                <a:ea typeface="Catamaran"/>
                <a:cs typeface="Catamaran"/>
                <a:sym typeface="Catamaran"/>
              </a:rPr>
              <a:t> without touching the model because we have thought that a sensible change on the architecture need a lot of computational power, still if we had it we could have tried to use linear projections of </a:t>
            </a:r>
            <a:r>
              <a:rPr b="1" lang="it" sz="1300">
                <a:solidFill>
                  <a:schemeClr val="accent1"/>
                </a:solidFill>
                <a:latin typeface="Catamaran"/>
                <a:ea typeface="Catamaran"/>
                <a:cs typeface="Catamaran"/>
                <a:sym typeface="Catamaran"/>
              </a:rPr>
              <a:t>patches with different sizes </a:t>
            </a:r>
            <a:r>
              <a:rPr lang="it" sz="1300">
                <a:solidFill>
                  <a:schemeClr val="accent1"/>
                </a:solidFill>
                <a:latin typeface="Catamaran"/>
                <a:ea typeface="Catamaran"/>
                <a:cs typeface="Catamaran"/>
                <a:sym typeface="Catamaran"/>
              </a:rPr>
              <a:t>so to try improve the classification task leading the model with larger patches; </a:t>
            </a:r>
            <a:endParaRPr>
              <a:latin typeface="Catamaran"/>
              <a:ea typeface="Catamaran"/>
              <a:cs typeface="Catamaran"/>
              <a:sym typeface="Catamaran"/>
            </a:endParaRPr>
          </a:p>
        </p:txBody>
      </p:sp>
      <p:sp>
        <p:nvSpPr>
          <p:cNvPr id="291" name="Google Shape;291;g16e8034bccc_52_32"/>
          <p:cNvSpPr txBox="1"/>
          <p:nvPr/>
        </p:nvSpPr>
        <p:spPr>
          <a:xfrm>
            <a:off x="927025" y="2202875"/>
            <a:ext cx="7688700" cy="2471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300">
              <a:solidFill>
                <a:schemeClr val="accent1"/>
              </a:solidFill>
              <a:latin typeface="Catamaran"/>
              <a:ea typeface="Catamaran"/>
              <a:cs typeface="Catamaran"/>
              <a:sym typeface="Catamaran"/>
            </a:endParaRPr>
          </a:p>
          <a:p>
            <a:pPr indent="0" lvl="0" marL="0" rtl="0" algn="l">
              <a:lnSpc>
                <a:spcPct val="115000"/>
              </a:lnSpc>
              <a:spcBef>
                <a:spcPts val="0"/>
              </a:spcBef>
              <a:spcAft>
                <a:spcPts val="0"/>
              </a:spcAft>
              <a:buNone/>
            </a:pPr>
            <a:r>
              <a:t/>
            </a:r>
            <a:endParaRPr sz="1300">
              <a:solidFill>
                <a:schemeClr val="accent1"/>
              </a:solidFill>
              <a:latin typeface="Catamaran"/>
              <a:ea typeface="Catamaran"/>
              <a:cs typeface="Catamaran"/>
              <a:sym typeface="Catamaran"/>
            </a:endParaRPr>
          </a:p>
          <a:p>
            <a:pPr indent="-311150" lvl="0" marL="457200" rtl="0" algn="l">
              <a:lnSpc>
                <a:spcPct val="115000"/>
              </a:lnSpc>
              <a:spcBef>
                <a:spcPts val="0"/>
              </a:spcBef>
              <a:spcAft>
                <a:spcPts val="0"/>
              </a:spcAft>
              <a:buClr>
                <a:schemeClr val="accent1"/>
              </a:buClr>
              <a:buSzPts val="1300"/>
              <a:buFont typeface="Catamaran"/>
              <a:buChar char="●"/>
            </a:pPr>
            <a:r>
              <a:rPr lang="it" sz="1300">
                <a:solidFill>
                  <a:schemeClr val="accent1"/>
                </a:solidFill>
                <a:latin typeface="Catamaran"/>
                <a:ea typeface="Catamaran"/>
                <a:cs typeface="Catamaran"/>
                <a:sym typeface="Catamaran"/>
              </a:rPr>
              <a:t>We might as well have modified and used different </a:t>
            </a:r>
            <a:r>
              <a:rPr b="1" lang="it" sz="1300">
                <a:solidFill>
                  <a:schemeClr val="accent1"/>
                </a:solidFill>
                <a:latin typeface="Catamaran"/>
                <a:ea typeface="Catamaran"/>
                <a:cs typeface="Catamaran"/>
                <a:sym typeface="Catamaran"/>
              </a:rPr>
              <a:t>loss strategies</a:t>
            </a:r>
            <a:r>
              <a:rPr lang="it" sz="1300">
                <a:solidFill>
                  <a:schemeClr val="accent1"/>
                </a:solidFill>
                <a:latin typeface="Catamaran"/>
                <a:ea typeface="Catamaran"/>
                <a:cs typeface="Catamaran"/>
                <a:sym typeface="Catamaran"/>
              </a:rPr>
              <a:t>. For example, we could also have considered the </a:t>
            </a:r>
            <a:r>
              <a:rPr b="1" lang="it" sz="1300">
                <a:solidFill>
                  <a:schemeClr val="accent1"/>
                </a:solidFill>
                <a:latin typeface="Catamaran"/>
                <a:ea typeface="Catamaran"/>
                <a:cs typeface="Catamaran"/>
                <a:sym typeface="Catamaran"/>
              </a:rPr>
              <a:t>confidence</a:t>
            </a:r>
            <a:r>
              <a:rPr lang="it" sz="1300">
                <a:solidFill>
                  <a:schemeClr val="accent1"/>
                </a:solidFill>
                <a:latin typeface="Catamaran"/>
                <a:ea typeface="Catamaran"/>
                <a:cs typeface="Catamaran"/>
                <a:sym typeface="Catamaran"/>
              </a:rPr>
              <a:t> of the responses in the </a:t>
            </a:r>
            <a:r>
              <a:rPr i="1" lang="it" sz="1300">
                <a:solidFill>
                  <a:schemeClr val="accent1"/>
                </a:solidFill>
                <a:latin typeface="Catamaran"/>
                <a:ea typeface="Catamaran"/>
                <a:cs typeface="Catamaran"/>
                <a:sym typeface="Catamaran"/>
              </a:rPr>
              <a:t>training set </a:t>
            </a:r>
            <a:r>
              <a:rPr lang="it" sz="1300">
                <a:solidFill>
                  <a:schemeClr val="accent1"/>
                </a:solidFill>
                <a:latin typeface="Catamaran"/>
                <a:ea typeface="Catamaran"/>
                <a:cs typeface="Catamaran"/>
                <a:sym typeface="Catamaran"/>
              </a:rPr>
              <a:t>or we could have exploited the </a:t>
            </a:r>
            <a:r>
              <a:rPr b="1" lang="it" sz="1300">
                <a:solidFill>
                  <a:schemeClr val="accent1"/>
                </a:solidFill>
                <a:latin typeface="Catamaran"/>
                <a:ea typeface="Catamaran"/>
                <a:cs typeface="Catamaran"/>
                <a:sym typeface="Catamaran"/>
              </a:rPr>
              <a:t>distribution</a:t>
            </a:r>
            <a:r>
              <a:rPr lang="it" sz="1300">
                <a:solidFill>
                  <a:schemeClr val="accent1"/>
                </a:solidFill>
                <a:latin typeface="Catamaran"/>
                <a:ea typeface="Catamaran"/>
                <a:cs typeface="Catamaran"/>
                <a:sym typeface="Catamaran"/>
              </a:rPr>
              <a:t> of all </a:t>
            </a:r>
            <a:r>
              <a:rPr i="1" lang="it" sz="1300">
                <a:solidFill>
                  <a:schemeClr val="accent1"/>
                </a:solidFill>
                <a:latin typeface="Catamaran"/>
                <a:ea typeface="Catamaran"/>
                <a:cs typeface="Catamaran"/>
                <a:sym typeface="Catamaran"/>
              </a:rPr>
              <a:t>10 human responses</a:t>
            </a:r>
            <a:r>
              <a:rPr lang="it" sz="1300">
                <a:solidFill>
                  <a:schemeClr val="accent1"/>
                </a:solidFill>
                <a:latin typeface="Catamaran"/>
                <a:ea typeface="Catamaran"/>
                <a:cs typeface="Catamaran"/>
                <a:sym typeface="Catamaran"/>
              </a:rPr>
              <a:t> in the </a:t>
            </a:r>
            <a:r>
              <a:rPr i="1" lang="it" sz="1300">
                <a:solidFill>
                  <a:schemeClr val="accent1"/>
                </a:solidFill>
                <a:latin typeface="Catamaran"/>
                <a:ea typeface="Catamaran"/>
                <a:cs typeface="Catamaran"/>
                <a:sym typeface="Catamaran"/>
              </a:rPr>
              <a:t>cross-entropy</a:t>
            </a:r>
            <a:r>
              <a:rPr lang="it" sz="1300">
                <a:solidFill>
                  <a:schemeClr val="accent1"/>
                </a:solidFill>
                <a:latin typeface="Catamaran"/>
                <a:ea typeface="Catamaran"/>
                <a:cs typeface="Catamaran"/>
                <a:sym typeface="Catamaran"/>
              </a:rPr>
              <a:t> function: the possibilities are vast.</a:t>
            </a:r>
            <a:endParaRPr sz="1300">
              <a:solidFill>
                <a:schemeClr val="accent1"/>
              </a:solidFill>
              <a:latin typeface="Catamaran"/>
              <a:ea typeface="Catamaran"/>
              <a:cs typeface="Catamaran"/>
              <a:sym typeface="Catamaran"/>
            </a:endParaRPr>
          </a:p>
          <a:p>
            <a:pPr indent="-311150" lvl="0" marL="457200" rtl="0" algn="l">
              <a:lnSpc>
                <a:spcPct val="115000"/>
              </a:lnSpc>
              <a:spcBef>
                <a:spcPts val="0"/>
              </a:spcBef>
              <a:spcAft>
                <a:spcPts val="0"/>
              </a:spcAft>
              <a:buClr>
                <a:schemeClr val="accent1"/>
              </a:buClr>
              <a:buSzPts val="1300"/>
              <a:buFont typeface="Catamaran"/>
              <a:buChar char="●"/>
            </a:pPr>
            <a:r>
              <a:rPr lang="it" sz="1300">
                <a:solidFill>
                  <a:schemeClr val="accent1"/>
                </a:solidFill>
                <a:latin typeface="Catamaran"/>
                <a:ea typeface="Catamaran"/>
                <a:cs typeface="Catamaran"/>
                <a:sym typeface="Catamaran"/>
              </a:rPr>
              <a:t>Another interesting idea could be to let a </a:t>
            </a:r>
            <a:r>
              <a:rPr i="1" lang="it" sz="1300">
                <a:solidFill>
                  <a:schemeClr val="accent1"/>
                </a:solidFill>
                <a:latin typeface="Catamaran"/>
                <a:ea typeface="Catamaran"/>
                <a:cs typeface="Catamaran"/>
                <a:sym typeface="Catamaran"/>
              </a:rPr>
              <a:t>vision + language</a:t>
            </a:r>
            <a:r>
              <a:rPr lang="it" sz="1300">
                <a:solidFill>
                  <a:schemeClr val="accent1"/>
                </a:solidFill>
                <a:latin typeface="Catamaran"/>
                <a:ea typeface="Catamaran"/>
                <a:cs typeface="Catamaran"/>
                <a:sym typeface="Catamaran"/>
              </a:rPr>
              <a:t> model extract the interpretation of the image it is seeing and then feed the VQA model with this generated description plus the image regarding the question. The two text description could be processed by some MSA layers </a:t>
            </a:r>
            <a:r>
              <a:rPr b="1" lang="it" sz="1300">
                <a:solidFill>
                  <a:schemeClr val="accent1"/>
                </a:solidFill>
                <a:latin typeface="Catamaran"/>
                <a:ea typeface="Catamaran"/>
                <a:cs typeface="Catamaran"/>
                <a:sym typeface="Catamaran"/>
              </a:rPr>
              <a:t>to “search” the image only for those elements that have not been highlighted from the caption.</a:t>
            </a:r>
            <a:endParaRPr b="1" sz="1300">
              <a:solidFill>
                <a:schemeClr val="accent1"/>
              </a:solidFill>
              <a:latin typeface="Catamaran"/>
              <a:ea typeface="Catamaran"/>
              <a:cs typeface="Catamaran"/>
              <a:sym typeface="Catamaran"/>
            </a:endParaRPr>
          </a:p>
          <a:p>
            <a:pPr indent="0" lvl="0" marL="0" rtl="0" algn="l">
              <a:spcBef>
                <a:spcPts val="0"/>
              </a:spcBef>
              <a:spcAft>
                <a:spcPts val="0"/>
              </a:spcAft>
              <a:buNone/>
            </a:pPr>
            <a:r>
              <a:t/>
            </a:r>
            <a:endParaRPr>
              <a:latin typeface="Catamaran"/>
              <a:ea typeface="Catamaran"/>
              <a:cs typeface="Catamaran"/>
              <a:sym typeface="Catamar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90"/>
                                        </p:tgtEl>
                                        <p:attrNameLst>
                                          <p:attrName>style.visibility</p:attrName>
                                        </p:attrNameLst>
                                      </p:cBhvr>
                                      <p:to>
                                        <p:strVal val="visible"/>
                                      </p:to>
                                    </p:set>
                                    <p:animEffect filter="fade" transition="in">
                                      <p:cBhvr>
                                        <p:cTn dur="1100"/>
                                        <p:tgtEl>
                                          <p:spTgt spid="29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1000"/>
                                        <p:tgtEl>
                                          <p:spTgt spid="290"/>
                                        </p:tgtEl>
                                      </p:cBhvr>
                                    </p:animEffect>
                                    <p:set>
                                      <p:cBhvr>
                                        <p:cTn dur="1" fill="hold">
                                          <p:stCondLst>
                                            <p:cond delay="1000"/>
                                          </p:stCondLst>
                                        </p:cTn>
                                        <p:tgtEl>
                                          <p:spTgt spid="290"/>
                                        </p:tgtEl>
                                        <p:attrNameLst>
                                          <p:attrName>style.visibility</p:attrName>
                                        </p:attrNameLst>
                                      </p:cBhvr>
                                      <p:to>
                                        <p:strVal val="hidden"/>
                                      </p:to>
                                    </p:set>
                                  </p:childTnLst>
                                </p:cTn>
                              </p:par>
                              <p:par>
                                <p:cTn fill="hold" nodeType="withEffect" presetClass="entr" presetID="10" presetSubtype="0">
                                  <p:stCondLst>
                                    <p:cond delay="0"/>
                                  </p:stCondLst>
                                  <p:childTnLst>
                                    <p:set>
                                      <p:cBhvr>
                                        <p:cTn dur="1" fill="hold">
                                          <p:stCondLst>
                                            <p:cond delay="0"/>
                                          </p:stCondLst>
                                        </p:cTn>
                                        <p:tgtEl>
                                          <p:spTgt spid="291"/>
                                        </p:tgtEl>
                                        <p:attrNameLst>
                                          <p:attrName>style.visibility</p:attrName>
                                        </p:attrNameLst>
                                      </p:cBhvr>
                                      <p:to>
                                        <p:strVal val="visible"/>
                                      </p:to>
                                    </p:set>
                                    <p:animEffect filter="fade" transition="in">
                                      <p:cBhvr>
                                        <p:cTn dur="1000"/>
                                        <p:tgtEl>
                                          <p:spTgt spid="29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g16e8034bccc_52_42"/>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it"/>
              <a:t>Thank you for the attention!</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SzPts val="4200"/>
              <a:buNone/>
            </a:pPr>
            <a:r>
              <a:t/>
            </a:r>
            <a:endParaRPr/>
          </a:p>
          <a:p>
            <a:pPr indent="0" lvl="0" marL="0" rtl="0" algn="l">
              <a:lnSpc>
                <a:spcPct val="100000"/>
              </a:lnSpc>
              <a:spcBef>
                <a:spcPts val="0"/>
              </a:spcBef>
              <a:spcAft>
                <a:spcPts val="0"/>
              </a:spcAft>
              <a:buSzPts val="4200"/>
              <a:buNone/>
            </a:pPr>
            <a:r>
              <a:t/>
            </a:r>
            <a:endParaRPr sz="3200"/>
          </a:p>
        </p:txBody>
      </p:sp>
      <p:sp>
        <p:nvSpPr>
          <p:cNvPr id="297" name="Google Shape;297;g16e8034bccc_52_42"/>
          <p:cNvSpPr txBox="1"/>
          <p:nvPr>
            <p:ph idx="1" type="subTitle"/>
          </p:nvPr>
        </p:nvSpPr>
        <p:spPr>
          <a:xfrm>
            <a:off x="727950" y="3264475"/>
            <a:ext cx="7688100" cy="821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600"/>
              <a:buNone/>
            </a:pPr>
            <a:r>
              <a:rPr lang="it"/>
              <a:t>Dennis Rotondi</a:t>
            </a:r>
            <a:endParaRPr/>
          </a:p>
          <a:p>
            <a:pPr indent="0" lvl="0" marL="0" rtl="0" algn="l">
              <a:lnSpc>
                <a:spcPct val="100000"/>
              </a:lnSpc>
              <a:spcBef>
                <a:spcPts val="0"/>
              </a:spcBef>
              <a:spcAft>
                <a:spcPts val="0"/>
              </a:spcAft>
              <a:buSzPts val="1600"/>
              <a:buNone/>
            </a:pPr>
            <a:r>
              <a:rPr lang="it"/>
              <a:t>Leonardo Lavalle</a:t>
            </a:r>
            <a:endParaRPr/>
          </a:p>
          <a:p>
            <a:pPr indent="0" lvl="0" marL="0" rtl="0" algn="l">
              <a:lnSpc>
                <a:spcPct val="100000"/>
              </a:lnSpc>
              <a:spcBef>
                <a:spcPts val="0"/>
              </a:spcBef>
              <a:spcAft>
                <a:spcPts val="0"/>
              </a:spcAft>
              <a:buSzPts val="1600"/>
              <a:buNone/>
            </a:pPr>
            <a:r>
              <a:rPr lang="it"/>
              <a:t>Patrizio Perugini</a:t>
            </a:r>
            <a:endParaRPr/>
          </a:p>
          <a:p>
            <a:pPr indent="0" lvl="0" marL="0" rtl="0" algn="l">
              <a:lnSpc>
                <a:spcPct val="100000"/>
              </a:lnSpc>
              <a:spcBef>
                <a:spcPts val="0"/>
              </a:spcBef>
              <a:spcAft>
                <a:spcPts val="0"/>
              </a:spcAft>
              <a:buSzPts val="1600"/>
              <a:buNone/>
            </a:pPr>
            <a:r>
              <a:t/>
            </a:r>
            <a:endParaRPr/>
          </a:p>
          <a:p>
            <a:pPr indent="0" lvl="0" marL="0" rtl="0" algn="l">
              <a:lnSpc>
                <a:spcPct val="100000"/>
              </a:lnSpc>
              <a:spcBef>
                <a:spcPts val="0"/>
              </a:spcBef>
              <a:spcAft>
                <a:spcPts val="0"/>
              </a:spcAft>
              <a:buSzPts val="1600"/>
              <a:buNone/>
            </a:pPr>
            <a:r>
              <a:rPr b="1" lang="it"/>
              <a:t>Deep Learning 2021/2022 course</a:t>
            </a:r>
            <a:endParaRPr b="1"/>
          </a:p>
          <a:p>
            <a:pPr indent="0" lvl="0" marL="0" rtl="0" algn="l">
              <a:lnSpc>
                <a:spcPct val="100000"/>
              </a:lnSpc>
              <a:spcBef>
                <a:spcPts val="0"/>
              </a:spcBef>
              <a:spcAft>
                <a:spcPts val="0"/>
              </a:spcAft>
              <a:buSzPts val="1600"/>
              <a:buNone/>
            </a:pPr>
            <a:r>
              <a:rPr b="1" lang="it"/>
              <a:t>Sapienza University of Rome</a:t>
            </a:r>
            <a:endParaRPr b="1"/>
          </a:p>
        </p:txBody>
      </p:sp>
      <p:sp>
        <p:nvSpPr>
          <p:cNvPr id="298" name="Google Shape;298;g16e8034bccc_52_42"/>
          <p:cNvSpPr txBox="1"/>
          <p:nvPr/>
        </p:nvSpPr>
        <p:spPr>
          <a:xfrm>
            <a:off x="2197399" y="3264475"/>
            <a:ext cx="30000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sz="1600">
                <a:solidFill>
                  <a:schemeClr val="accent1"/>
                </a:solidFill>
                <a:latin typeface="Catamaran"/>
                <a:ea typeface="Catamaran"/>
                <a:cs typeface="Catamaran"/>
                <a:sym typeface="Catamaran"/>
              </a:rPr>
              <a:t> </a:t>
            </a:r>
            <a:r>
              <a:rPr lang="it" sz="1600">
                <a:solidFill>
                  <a:schemeClr val="accent1"/>
                </a:solidFill>
                <a:latin typeface="Catamaran"/>
                <a:ea typeface="Catamaran"/>
                <a:cs typeface="Catamaran"/>
                <a:sym typeface="Catamaran"/>
              </a:rPr>
              <a:t> 1834864</a:t>
            </a:r>
            <a:endParaRPr sz="1600">
              <a:solidFill>
                <a:schemeClr val="accent1"/>
              </a:solidFill>
              <a:latin typeface="Catamaran"/>
              <a:ea typeface="Catamaran"/>
              <a:cs typeface="Catamaran"/>
              <a:sym typeface="Catamaran"/>
            </a:endParaRPr>
          </a:p>
          <a:p>
            <a:pPr indent="0" lvl="0" marL="0" rtl="0" algn="l">
              <a:spcBef>
                <a:spcPts val="0"/>
              </a:spcBef>
              <a:spcAft>
                <a:spcPts val="0"/>
              </a:spcAft>
              <a:buNone/>
            </a:pPr>
            <a:r>
              <a:rPr lang="it" sz="1600">
                <a:solidFill>
                  <a:schemeClr val="accent1"/>
                </a:solidFill>
                <a:latin typeface="Catamaran"/>
                <a:ea typeface="Catamaran"/>
                <a:cs typeface="Catamaran"/>
                <a:sym typeface="Catamaran"/>
              </a:rPr>
              <a:t>  1838492</a:t>
            </a:r>
            <a:endParaRPr sz="1600">
              <a:solidFill>
                <a:schemeClr val="accent1"/>
              </a:solidFill>
              <a:latin typeface="Catamaran"/>
              <a:ea typeface="Catamaran"/>
              <a:cs typeface="Catamaran"/>
              <a:sym typeface="Catamaran"/>
            </a:endParaRPr>
          </a:p>
          <a:p>
            <a:pPr indent="0" lvl="0" marL="0" rtl="0" algn="l">
              <a:spcBef>
                <a:spcPts val="0"/>
              </a:spcBef>
              <a:spcAft>
                <a:spcPts val="0"/>
              </a:spcAft>
              <a:buNone/>
            </a:pPr>
            <a:r>
              <a:rPr lang="it" sz="1600">
                <a:solidFill>
                  <a:schemeClr val="accent1"/>
                </a:solidFill>
                <a:latin typeface="Catamaran"/>
                <a:ea typeface="Catamaran"/>
                <a:cs typeface="Catamaran"/>
                <a:sym typeface="Catamaran"/>
              </a:rPr>
              <a:t>  1844358</a:t>
            </a:r>
            <a:endParaRPr sz="1600">
              <a:solidFill>
                <a:schemeClr val="accent1"/>
              </a:solidFill>
              <a:latin typeface="Catamaran"/>
              <a:ea typeface="Catamaran"/>
              <a:cs typeface="Catamaran"/>
              <a:sym typeface="Catamaran"/>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3"/>
          <p:cNvSpPr txBox="1"/>
          <p:nvPr>
            <p:ph type="title"/>
          </p:nvPr>
        </p:nvSpPr>
        <p:spPr>
          <a:xfrm>
            <a:off x="727650" y="86180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it"/>
              <a:t>Visual Question Answering (VQA</a:t>
            </a:r>
            <a:r>
              <a:rPr lang="it"/>
              <a:t>)</a:t>
            </a:r>
            <a:endParaRPr/>
          </a:p>
        </p:txBody>
      </p:sp>
      <p:sp>
        <p:nvSpPr>
          <p:cNvPr id="89" name="Google Shape;89;p3"/>
          <p:cNvSpPr txBox="1"/>
          <p:nvPr>
            <p:ph idx="1" type="body"/>
          </p:nvPr>
        </p:nvSpPr>
        <p:spPr>
          <a:xfrm>
            <a:off x="727650" y="1622025"/>
            <a:ext cx="7688700" cy="226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300"/>
              <a:buNone/>
            </a:pPr>
            <a:r>
              <a:rPr lang="it"/>
              <a:t>VQA is a very </a:t>
            </a:r>
            <a:r>
              <a:rPr b="1" lang="it"/>
              <a:t>challenging task</a:t>
            </a:r>
            <a:r>
              <a:rPr lang="it"/>
              <a:t> since it </a:t>
            </a:r>
            <a:r>
              <a:rPr b="1" lang="it"/>
              <a:t>requires</a:t>
            </a:r>
            <a:r>
              <a:rPr lang="it"/>
              <a:t> an </a:t>
            </a:r>
            <a:r>
              <a:rPr b="1" lang="it"/>
              <a:t>understanding</a:t>
            </a:r>
            <a:r>
              <a:rPr lang="it"/>
              <a:t> of </a:t>
            </a:r>
            <a:r>
              <a:rPr b="1" lang="it"/>
              <a:t>vision</a:t>
            </a:r>
            <a:r>
              <a:rPr lang="it"/>
              <a:t>, </a:t>
            </a:r>
            <a:r>
              <a:rPr b="1" lang="it"/>
              <a:t>language</a:t>
            </a:r>
            <a:r>
              <a:rPr lang="it"/>
              <a:t> and </a:t>
            </a:r>
            <a:r>
              <a:rPr b="1" lang="it"/>
              <a:t>commonsense</a:t>
            </a:r>
            <a:r>
              <a:rPr lang="it"/>
              <a:t> </a:t>
            </a:r>
            <a:r>
              <a:rPr b="1" lang="it"/>
              <a:t>knowledge</a:t>
            </a:r>
            <a:r>
              <a:rPr lang="it"/>
              <a:t> to answer a given </a:t>
            </a:r>
            <a:r>
              <a:rPr b="1" lang="it" u="sng"/>
              <a:t>question about an image</a:t>
            </a:r>
            <a:r>
              <a:rPr lang="it"/>
              <a:t>.</a:t>
            </a:r>
            <a:endParaRPr/>
          </a:p>
        </p:txBody>
      </p:sp>
      <p:sp>
        <p:nvSpPr>
          <p:cNvPr id="90" name="Google Shape;90;p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it"/>
              <a:t>‹#›</a:t>
            </a:fld>
            <a:endParaRPr/>
          </a:p>
        </p:txBody>
      </p:sp>
      <p:pic>
        <p:nvPicPr>
          <p:cNvPr id="91" name="Google Shape;91;p3"/>
          <p:cNvPicPr preferRelativeResize="0"/>
          <p:nvPr/>
        </p:nvPicPr>
        <p:blipFill>
          <a:blip r:embed="rId3">
            <a:alphaModFix/>
          </a:blip>
          <a:stretch>
            <a:fillRect/>
          </a:stretch>
        </p:blipFill>
        <p:spPr>
          <a:xfrm>
            <a:off x="2270550" y="2325200"/>
            <a:ext cx="4452425" cy="2604250"/>
          </a:xfrm>
          <a:prstGeom prst="rect">
            <a:avLst/>
          </a:prstGeom>
          <a:noFill/>
          <a:ln>
            <a:noFill/>
          </a:ln>
        </p:spPr>
      </p:pic>
      <p:sp>
        <p:nvSpPr>
          <p:cNvPr id="92" name="Google Shape;92;p3"/>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t> </a:t>
            </a:r>
            <a:endParaRPr/>
          </a:p>
        </p:txBody>
      </p:sp>
      <p:sp>
        <p:nvSpPr>
          <p:cNvPr id="93" name="Google Shape;93;p3"/>
          <p:cNvSpPr txBox="1"/>
          <p:nvPr/>
        </p:nvSpPr>
        <p:spPr>
          <a:xfrm>
            <a:off x="152400" y="15240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g16da98ec625_2_2"/>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Bird's-eye view of o</a:t>
            </a:r>
            <a:r>
              <a:rPr lang="it"/>
              <a:t>ur approach</a:t>
            </a:r>
            <a:endParaRPr/>
          </a:p>
        </p:txBody>
      </p:sp>
      <p:sp>
        <p:nvSpPr>
          <p:cNvPr id="99" name="Google Shape;99;g16da98ec625_2_2"/>
          <p:cNvSpPr txBox="1"/>
          <p:nvPr>
            <p:ph idx="1" type="body"/>
          </p:nvPr>
        </p:nvSpPr>
        <p:spPr>
          <a:xfrm>
            <a:off x="727650" y="162202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We decided to build different </a:t>
            </a:r>
            <a:r>
              <a:rPr b="1" lang="it"/>
              <a:t>Deep Neural Network</a:t>
            </a:r>
            <a:r>
              <a:rPr lang="it"/>
              <a:t> to tackle this problem: </a:t>
            </a:r>
            <a:endParaRPr/>
          </a:p>
          <a:p>
            <a:pPr indent="-311150" lvl="0" marL="457200" rtl="0" algn="l">
              <a:spcBef>
                <a:spcPts val="0"/>
              </a:spcBef>
              <a:spcAft>
                <a:spcPts val="0"/>
              </a:spcAft>
              <a:buSzPts val="1300"/>
              <a:buChar char="●"/>
            </a:pPr>
            <a:r>
              <a:rPr lang="it"/>
              <a:t>our inputs are questions and images!</a:t>
            </a:r>
            <a:endParaRPr/>
          </a:p>
        </p:txBody>
      </p:sp>
      <p:sp>
        <p:nvSpPr>
          <p:cNvPr id="100" name="Google Shape;100;g16da98ec625_2_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101" name="Google Shape;101;g16da98ec625_2_2"/>
          <p:cNvPicPr preferRelativeResize="0"/>
          <p:nvPr/>
        </p:nvPicPr>
        <p:blipFill rotWithShape="1">
          <a:blip r:embed="rId3">
            <a:alphaModFix/>
          </a:blip>
          <a:srcRect b="91130" l="7560" r="57126" t="0"/>
          <a:stretch/>
        </p:blipFill>
        <p:spPr>
          <a:xfrm>
            <a:off x="1289738" y="2764811"/>
            <a:ext cx="2309149" cy="339225"/>
          </a:xfrm>
          <a:prstGeom prst="rect">
            <a:avLst/>
          </a:prstGeom>
          <a:noFill/>
          <a:ln>
            <a:noFill/>
          </a:ln>
        </p:spPr>
      </p:pic>
      <p:pic>
        <p:nvPicPr>
          <p:cNvPr id="102" name="Google Shape;102;g16da98ec625_2_2"/>
          <p:cNvPicPr preferRelativeResize="0"/>
          <p:nvPr/>
        </p:nvPicPr>
        <p:blipFill rotWithShape="1">
          <a:blip r:embed="rId3">
            <a:alphaModFix/>
          </a:blip>
          <a:srcRect b="52912" l="2156" r="76702" t="13568"/>
          <a:stretch/>
        </p:blipFill>
        <p:spPr>
          <a:xfrm>
            <a:off x="1699050" y="3343128"/>
            <a:ext cx="1382426" cy="1282000"/>
          </a:xfrm>
          <a:prstGeom prst="rect">
            <a:avLst/>
          </a:prstGeom>
          <a:noFill/>
          <a:ln>
            <a:noFill/>
          </a:ln>
        </p:spPr>
      </p:pic>
      <p:pic>
        <p:nvPicPr>
          <p:cNvPr id="103" name="Google Shape;103;g16da98ec625_2_2"/>
          <p:cNvPicPr preferRelativeResize="0"/>
          <p:nvPr/>
        </p:nvPicPr>
        <p:blipFill rotWithShape="1">
          <a:blip r:embed="rId3">
            <a:alphaModFix/>
          </a:blip>
          <a:srcRect b="86752" l="9629" r="80922" t="9988"/>
          <a:stretch/>
        </p:blipFill>
        <p:spPr>
          <a:xfrm>
            <a:off x="7097400" y="3394198"/>
            <a:ext cx="617826" cy="124650"/>
          </a:xfrm>
          <a:prstGeom prst="rect">
            <a:avLst/>
          </a:prstGeom>
          <a:noFill/>
          <a:ln>
            <a:noFill/>
          </a:ln>
        </p:spPr>
      </p:pic>
      <p:sp>
        <p:nvSpPr>
          <p:cNvPr id="104" name="Google Shape;104;g16da98ec625_2_2"/>
          <p:cNvSpPr/>
          <p:nvPr/>
        </p:nvSpPr>
        <p:spPr>
          <a:xfrm>
            <a:off x="4332600" y="2316900"/>
            <a:ext cx="2077500" cy="23013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it"/>
              <a:t>Deep Learning Model</a:t>
            </a:r>
            <a:endParaRPr/>
          </a:p>
        </p:txBody>
      </p:sp>
      <p:cxnSp>
        <p:nvCxnSpPr>
          <p:cNvPr id="105" name="Google Shape;105;g16da98ec625_2_2"/>
          <p:cNvCxnSpPr>
            <a:stCxn id="101" idx="3"/>
          </p:cNvCxnSpPr>
          <p:nvPr/>
        </p:nvCxnSpPr>
        <p:spPr>
          <a:xfrm>
            <a:off x="3598887" y="2934424"/>
            <a:ext cx="733800" cy="0"/>
          </a:xfrm>
          <a:prstGeom prst="straightConnector1">
            <a:avLst/>
          </a:prstGeom>
          <a:noFill/>
          <a:ln cap="flat" cmpd="sng" w="9525">
            <a:solidFill>
              <a:schemeClr val="dk2"/>
            </a:solidFill>
            <a:prstDash val="solid"/>
            <a:round/>
            <a:headEnd len="med" w="med" type="none"/>
            <a:tailEnd len="med" w="med" type="triangle"/>
          </a:ln>
        </p:spPr>
      </p:cxnSp>
      <p:cxnSp>
        <p:nvCxnSpPr>
          <p:cNvPr id="106" name="Google Shape;106;g16da98ec625_2_2"/>
          <p:cNvCxnSpPr>
            <a:stCxn id="102" idx="3"/>
          </p:cNvCxnSpPr>
          <p:nvPr/>
        </p:nvCxnSpPr>
        <p:spPr>
          <a:xfrm>
            <a:off x="3081476" y="3984127"/>
            <a:ext cx="1251000" cy="0"/>
          </a:xfrm>
          <a:prstGeom prst="straightConnector1">
            <a:avLst/>
          </a:prstGeom>
          <a:noFill/>
          <a:ln cap="flat" cmpd="sng" w="9525">
            <a:solidFill>
              <a:schemeClr val="dk2"/>
            </a:solidFill>
            <a:prstDash val="solid"/>
            <a:round/>
            <a:headEnd len="med" w="med" type="none"/>
            <a:tailEnd len="med" w="med" type="triangle"/>
          </a:ln>
        </p:spPr>
      </p:cxnSp>
      <p:cxnSp>
        <p:nvCxnSpPr>
          <p:cNvPr id="107" name="Google Shape;107;g16da98ec625_2_2"/>
          <p:cNvCxnSpPr>
            <a:stCxn id="104" idx="3"/>
            <a:endCxn id="103" idx="1"/>
          </p:cNvCxnSpPr>
          <p:nvPr/>
        </p:nvCxnSpPr>
        <p:spPr>
          <a:xfrm flipH="1" rot="10800000">
            <a:off x="6410100" y="3456450"/>
            <a:ext cx="687300" cy="111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g16da98ec625_3_9"/>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Dataset: </a:t>
            </a:r>
            <a:r>
              <a:rPr lang="it"/>
              <a:t>VQA 2.0</a:t>
            </a:r>
            <a:endParaRPr/>
          </a:p>
        </p:txBody>
      </p:sp>
      <p:sp>
        <p:nvSpPr>
          <p:cNvPr id="113" name="Google Shape;113;g16da98ec625_3_9"/>
          <p:cNvSpPr txBox="1"/>
          <p:nvPr>
            <p:ph idx="1" type="body"/>
          </p:nvPr>
        </p:nvSpPr>
        <p:spPr>
          <a:xfrm>
            <a:off x="727650" y="162202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As any Model worthy of the name, in order to accomplish good results we need </a:t>
            </a:r>
            <a:r>
              <a:rPr b="1" lang="it"/>
              <a:t>data </a:t>
            </a:r>
            <a:r>
              <a:rPr lang="it"/>
              <a:t>for training.</a:t>
            </a:r>
            <a:endParaRPr b="1"/>
          </a:p>
          <a:p>
            <a:pPr indent="0" lvl="0" marL="0" rtl="0" algn="l">
              <a:spcBef>
                <a:spcPts val="0"/>
              </a:spcBef>
              <a:spcAft>
                <a:spcPts val="0"/>
              </a:spcAft>
              <a:buNone/>
            </a:pPr>
            <a:r>
              <a:rPr lang="it"/>
              <a:t>Hence we used </a:t>
            </a:r>
            <a:r>
              <a:rPr b="1" lang="it"/>
              <a:t>Visual Q&amp;A v2.0</a:t>
            </a:r>
            <a:r>
              <a:rPr lang="it"/>
              <a:t>: a dataset containing open-ended questions about images.</a:t>
            </a:r>
            <a:endParaRPr/>
          </a:p>
          <a:p>
            <a:pPr indent="0" lvl="0" marL="0" rtl="0" algn="l">
              <a:spcBef>
                <a:spcPts val="0"/>
              </a:spcBef>
              <a:spcAft>
                <a:spcPts val="0"/>
              </a:spcAft>
              <a:buNone/>
            </a:pPr>
            <a:r>
              <a:rPr lang="it"/>
              <a:t>It consists of :</a:t>
            </a:r>
            <a:endParaRPr/>
          </a:p>
          <a:p>
            <a:pPr indent="-311150" lvl="0" marL="457200" rtl="0" algn="l">
              <a:spcBef>
                <a:spcPts val="0"/>
              </a:spcBef>
              <a:spcAft>
                <a:spcPts val="0"/>
              </a:spcAft>
              <a:buSzPts val="1300"/>
              <a:buChar char="●"/>
            </a:pPr>
            <a:r>
              <a:rPr b="1" lang="it"/>
              <a:t>265,016</a:t>
            </a:r>
            <a:r>
              <a:rPr lang="it"/>
              <a:t> images (COCO and abstract scenes)</a:t>
            </a:r>
            <a:endParaRPr/>
          </a:p>
          <a:p>
            <a:pPr indent="-311150" lvl="0" marL="457200" rtl="0" algn="l">
              <a:spcBef>
                <a:spcPts val="0"/>
              </a:spcBef>
              <a:spcAft>
                <a:spcPts val="0"/>
              </a:spcAft>
              <a:buSzPts val="1300"/>
              <a:buChar char="●"/>
            </a:pPr>
            <a:r>
              <a:rPr b="1" lang="it"/>
              <a:t>At least 3 questions per image</a:t>
            </a:r>
            <a:r>
              <a:rPr lang="it"/>
              <a:t>, stored using the </a:t>
            </a:r>
            <a:r>
              <a:rPr b="1" lang="it"/>
              <a:t>JSON file format</a:t>
            </a:r>
            <a:endParaRPr/>
          </a:p>
          <a:p>
            <a:pPr indent="-311150" lvl="0" marL="457200" rtl="0" algn="l">
              <a:spcBef>
                <a:spcPts val="0"/>
              </a:spcBef>
              <a:spcAft>
                <a:spcPts val="0"/>
              </a:spcAft>
              <a:buSzPts val="1300"/>
              <a:buChar char="●"/>
            </a:pPr>
            <a:r>
              <a:rPr b="1" lang="it"/>
              <a:t>10</a:t>
            </a:r>
            <a:r>
              <a:rPr lang="it"/>
              <a:t> </a:t>
            </a:r>
            <a:r>
              <a:rPr b="1" lang="it"/>
              <a:t>ground truth</a:t>
            </a:r>
            <a:r>
              <a:rPr lang="it"/>
              <a:t> answers per question</a:t>
            </a:r>
            <a:endParaRPr/>
          </a:p>
          <a:p>
            <a:pPr indent="-311150" lvl="0" marL="457200" rtl="0" algn="l">
              <a:spcBef>
                <a:spcPts val="0"/>
              </a:spcBef>
              <a:spcAft>
                <a:spcPts val="0"/>
              </a:spcAft>
              <a:buSzPts val="1300"/>
              <a:buChar char="●"/>
            </a:pPr>
            <a:r>
              <a:rPr b="1" lang="it"/>
              <a:t>3</a:t>
            </a:r>
            <a:r>
              <a:rPr lang="it"/>
              <a:t> </a:t>
            </a:r>
            <a:r>
              <a:rPr b="1" lang="it"/>
              <a:t>plausible</a:t>
            </a:r>
            <a:r>
              <a:rPr lang="it"/>
              <a:t> (but likely incorrect) </a:t>
            </a:r>
            <a:r>
              <a:rPr b="1" lang="it"/>
              <a:t>answers</a:t>
            </a:r>
            <a:r>
              <a:rPr lang="it"/>
              <a:t> per question.</a:t>
            </a:r>
            <a:endParaRPr/>
          </a:p>
          <a:p>
            <a:pPr indent="0" lvl="0" marL="0" rtl="0" algn="l">
              <a:spcBef>
                <a:spcPts val="0"/>
              </a:spcBef>
              <a:spcAft>
                <a:spcPts val="0"/>
              </a:spcAft>
              <a:buNone/>
            </a:pPr>
            <a:r>
              <a:t/>
            </a:r>
            <a:endParaRPr/>
          </a:p>
        </p:txBody>
      </p:sp>
      <p:sp>
        <p:nvSpPr>
          <p:cNvPr id="114" name="Google Shape;114;g16da98ec625_3_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115" name="Google Shape;115;g16da98ec625_3_9"/>
          <p:cNvPicPr preferRelativeResize="0"/>
          <p:nvPr/>
        </p:nvPicPr>
        <p:blipFill>
          <a:blip r:embed="rId3">
            <a:alphaModFix/>
          </a:blip>
          <a:stretch>
            <a:fillRect/>
          </a:stretch>
        </p:blipFill>
        <p:spPr>
          <a:xfrm>
            <a:off x="6153922" y="2278288"/>
            <a:ext cx="2077375" cy="27298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g16da98ec625_3_43"/>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Statistics on the dataset</a:t>
            </a:r>
            <a:endParaRPr/>
          </a:p>
        </p:txBody>
      </p:sp>
      <p:sp>
        <p:nvSpPr>
          <p:cNvPr id="121" name="Google Shape;121;g16da98ec625_3_43"/>
          <p:cNvSpPr txBox="1"/>
          <p:nvPr>
            <p:ph idx="1" type="body"/>
          </p:nvPr>
        </p:nvSpPr>
        <p:spPr>
          <a:xfrm>
            <a:off x="727650" y="162202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First of all we’ve performed </a:t>
            </a:r>
            <a:r>
              <a:rPr b="1" lang="it"/>
              <a:t>statistical analysis</a:t>
            </a:r>
            <a:r>
              <a:rPr lang="it"/>
              <a:t> on the dataset to make some </a:t>
            </a:r>
            <a:r>
              <a:rPr b="1" lang="it"/>
              <a:t>design choices</a:t>
            </a:r>
            <a:r>
              <a:rPr lang="it"/>
              <a:t>. </a:t>
            </a:r>
            <a:endParaRPr/>
          </a:p>
          <a:p>
            <a:pPr indent="0" lvl="0" marL="0" rtl="0" algn="l">
              <a:spcBef>
                <a:spcPts val="0"/>
              </a:spcBef>
              <a:spcAft>
                <a:spcPts val="0"/>
              </a:spcAft>
              <a:buNone/>
            </a:pPr>
            <a:r>
              <a:rPr lang="it"/>
              <a:t>The most important are:</a:t>
            </a:r>
            <a:endParaRPr/>
          </a:p>
          <a:p>
            <a:pPr indent="-311150" lvl="0" marL="457200" rtl="0" algn="l">
              <a:spcBef>
                <a:spcPts val="0"/>
              </a:spcBef>
              <a:spcAft>
                <a:spcPts val="0"/>
              </a:spcAft>
              <a:buSzPts val="1300"/>
              <a:buChar char="●"/>
            </a:pPr>
            <a:r>
              <a:rPr b="1" lang="it"/>
              <a:t>count of the answers with 1 word</a:t>
            </a:r>
            <a:r>
              <a:rPr lang="it"/>
              <a:t>:</a:t>
            </a:r>
            <a:endParaRPr/>
          </a:p>
          <a:p>
            <a:pPr indent="0" lvl="0" marL="0" rtl="0" algn="l">
              <a:spcBef>
                <a:spcPts val="0"/>
              </a:spcBef>
              <a:spcAft>
                <a:spcPts val="0"/>
              </a:spcAft>
              <a:buNone/>
            </a:pPr>
            <a:r>
              <a:t/>
            </a:r>
            <a:endParaRPr/>
          </a:p>
        </p:txBody>
      </p:sp>
      <p:sp>
        <p:nvSpPr>
          <p:cNvPr id="122" name="Google Shape;122;g16da98ec625_3_4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123" name="Google Shape;123;g16da98ec625_3_43"/>
          <p:cNvPicPr preferRelativeResize="0"/>
          <p:nvPr/>
        </p:nvPicPr>
        <p:blipFill>
          <a:blip r:embed="rId3">
            <a:alphaModFix/>
          </a:blip>
          <a:stretch>
            <a:fillRect/>
          </a:stretch>
        </p:blipFill>
        <p:spPr>
          <a:xfrm>
            <a:off x="1300500" y="2429425"/>
            <a:ext cx="4398575" cy="2385875"/>
          </a:xfrm>
          <a:prstGeom prst="rect">
            <a:avLst/>
          </a:prstGeom>
          <a:noFill/>
          <a:ln>
            <a:noFill/>
          </a:ln>
        </p:spPr>
      </p:pic>
      <p:sp>
        <p:nvSpPr>
          <p:cNvPr id="124" name="Google Shape;124;g16da98ec625_3_43"/>
          <p:cNvSpPr txBox="1"/>
          <p:nvPr/>
        </p:nvSpPr>
        <p:spPr>
          <a:xfrm>
            <a:off x="5803325" y="2944835"/>
            <a:ext cx="24819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chemeClr val="accent1"/>
                </a:solidFill>
                <a:latin typeface="Catamaran"/>
                <a:ea typeface="Catamaran"/>
                <a:cs typeface="Catamaran"/>
                <a:sym typeface="Catamaran"/>
              </a:rPr>
              <a:t>since </a:t>
            </a:r>
            <a:r>
              <a:rPr b="1" lang="it">
                <a:solidFill>
                  <a:schemeClr val="accent1"/>
                </a:solidFill>
                <a:latin typeface="Catamaran"/>
                <a:ea typeface="Catamaran"/>
                <a:cs typeface="Catamaran"/>
                <a:sym typeface="Catamaran"/>
              </a:rPr>
              <a:t>SOTA for VQA is ~80% </a:t>
            </a:r>
            <a:r>
              <a:rPr lang="it">
                <a:solidFill>
                  <a:schemeClr val="accent1"/>
                </a:solidFill>
                <a:latin typeface="Catamaran"/>
                <a:ea typeface="Catamaran"/>
                <a:cs typeface="Catamaran"/>
                <a:sym typeface="Catamaran"/>
              </a:rPr>
              <a:t>focusing only on 1-word answer is a reasonable approximation!  </a:t>
            </a:r>
            <a:endParaRPr>
              <a:solidFill>
                <a:schemeClr val="accent1"/>
              </a:solidFill>
              <a:latin typeface="Catamaran"/>
              <a:ea typeface="Catamaran"/>
              <a:cs typeface="Catamaran"/>
              <a:sym typeface="Catamar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g16da98ec625_3_27"/>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Statistics on the dataset</a:t>
            </a:r>
            <a:endParaRPr/>
          </a:p>
        </p:txBody>
      </p:sp>
      <p:sp>
        <p:nvSpPr>
          <p:cNvPr id="130" name="Google Shape;130;g16da98ec625_3_27"/>
          <p:cNvSpPr txBox="1"/>
          <p:nvPr>
            <p:ph idx="1" type="body"/>
          </p:nvPr>
        </p:nvSpPr>
        <p:spPr>
          <a:xfrm>
            <a:off x="727650" y="162202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t"/>
              <a:t>how many words our </a:t>
            </a:r>
            <a:r>
              <a:rPr b="1" lang="it"/>
              <a:t>vocabulary </a:t>
            </a:r>
            <a:r>
              <a:rPr lang="it"/>
              <a:t>(collection of “significant” words)</a:t>
            </a:r>
            <a:r>
              <a:rPr lang="it"/>
              <a:t> cover in “Questions” and “Answers”:</a:t>
            </a:r>
            <a:endParaRPr/>
          </a:p>
          <a:p>
            <a:pPr indent="0" lvl="0" marL="0" rtl="0" algn="l">
              <a:spcBef>
                <a:spcPts val="0"/>
              </a:spcBef>
              <a:spcAft>
                <a:spcPts val="0"/>
              </a:spcAft>
              <a:buNone/>
            </a:pPr>
            <a:r>
              <a:t/>
            </a:r>
            <a:endParaRPr/>
          </a:p>
        </p:txBody>
      </p:sp>
      <p:sp>
        <p:nvSpPr>
          <p:cNvPr id="131" name="Google Shape;131;g16da98ec625_3_2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132" name="Google Shape;132;g16da98ec625_3_27"/>
          <p:cNvPicPr preferRelativeResize="0"/>
          <p:nvPr/>
        </p:nvPicPr>
        <p:blipFill>
          <a:blip r:embed="rId3">
            <a:alphaModFix/>
          </a:blip>
          <a:stretch>
            <a:fillRect/>
          </a:stretch>
        </p:blipFill>
        <p:spPr>
          <a:xfrm>
            <a:off x="821375" y="2170825"/>
            <a:ext cx="5394733" cy="2261100"/>
          </a:xfrm>
          <a:prstGeom prst="rect">
            <a:avLst/>
          </a:prstGeom>
          <a:noFill/>
          <a:ln>
            <a:noFill/>
          </a:ln>
        </p:spPr>
      </p:pic>
      <p:sp>
        <p:nvSpPr>
          <p:cNvPr id="133" name="Google Shape;133;g16da98ec625_3_27"/>
          <p:cNvSpPr txBox="1"/>
          <p:nvPr/>
        </p:nvSpPr>
        <p:spPr>
          <a:xfrm>
            <a:off x="6251220" y="2255100"/>
            <a:ext cx="27210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it">
                <a:solidFill>
                  <a:schemeClr val="accent1"/>
                </a:solidFill>
                <a:latin typeface="Catamaran"/>
                <a:ea typeface="Catamaran"/>
                <a:cs typeface="Catamaran"/>
                <a:sym typeface="Catamaran"/>
              </a:rPr>
              <a:t>since </a:t>
            </a:r>
            <a:r>
              <a:rPr b="1" lang="it">
                <a:solidFill>
                  <a:schemeClr val="accent1"/>
                </a:solidFill>
                <a:latin typeface="Catamaran"/>
                <a:ea typeface="Catamaran"/>
                <a:cs typeface="Catamaran"/>
                <a:sym typeface="Catamaran"/>
              </a:rPr>
              <a:t>~97% of the answers</a:t>
            </a:r>
            <a:r>
              <a:rPr lang="it">
                <a:solidFill>
                  <a:schemeClr val="accent1"/>
                </a:solidFill>
                <a:latin typeface="Catamaran"/>
                <a:ea typeface="Catamaran"/>
                <a:cs typeface="Catamaran"/>
                <a:sym typeface="Catamaran"/>
              </a:rPr>
              <a:t> words are </a:t>
            </a:r>
            <a:r>
              <a:rPr b="1" lang="it">
                <a:solidFill>
                  <a:schemeClr val="accent1"/>
                </a:solidFill>
                <a:latin typeface="Catamaran"/>
                <a:ea typeface="Catamaran"/>
                <a:cs typeface="Catamaran"/>
                <a:sym typeface="Catamaran"/>
              </a:rPr>
              <a:t>in a 1000 dimensional</a:t>
            </a:r>
            <a:r>
              <a:rPr lang="it">
                <a:solidFill>
                  <a:schemeClr val="accent1"/>
                </a:solidFill>
                <a:latin typeface="Catamaran"/>
                <a:ea typeface="Catamaran"/>
                <a:cs typeface="Catamaran"/>
                <a:sym typeface="Catamaran"/>
              </a:rPr>
              <a:t> </a:t>
            </a:r>
            <a:r>
              <a:rPr b="1" lang="it">
                <a:solidFill>
                  <a:schemeClr val="accent1"/>
                </a:solidFill>
                <a:latin typeface="Catamaran"/>
                <a:ea typeface="Catamaran"/>
                <a:cs typeface="Catamaran"/>
                <a:sym typeface="Catamaran"/>
              </a:rPr>
              <a:t>vocab</a:t>
            </a:r>
            <a:r>
              <a:rPr lang="it">
                <a:solidFill>
                  <a:schemeClr val="accent1"/>
                </a:solidFill>
                <a:latin typeface="Catamaran"/>
                <a:ea typeface="Catamaran"/>
                <a:cs typeface="Catamaran"/>
                <a:sym typeface="Catamaran"/>
              </a:rPr>
              <a:t> this is a perfect choice.</a:t>
            </a:r>
            <a:endParaRPr>
              <a:solidFill>
                <a:schemeClr val="accent1"/>
              </a:solidFill>
              <a:latin typeface="Catamaran"/>
              <a:ea typeface="Catamaran"/>
              <a:cs typeface="Catamaran"/>
              <a:sym typeface="Catamaran"/>
            </a:endParaRPr>
          </a:p>
          <a:p>
            <a:pPr indent="0" lvl="0" marL="0" rtl="0" algn="l">
              <a:spcBef>
                <a:spcPts val="0"/>
              </a:spcBef>
              <a:spcAft>
                <a:spcPts val="0"/>
              </a:spcAft>
              <a:buNone/>
            </a:pPr>
            <a:r>
              <a:t/>
            </a:r>
            <a:endParaRPr>
              <a:solidFill>
                <a:schemeClr val="accent1"/>
              </a:solidFill>
              <a:latin typeface="Catamaran"/>
              <a:ea typeface="Catamaran"/>
              <a:cs typeface="Catamaran"/>
              <a:sym typeface="Catamaran"/>
            </a:endParaRPr>
          </a:p>
          <a:p>
            <a:pPr indent="0" lvl="0" marL="0" rtl="0" algn="l">
              <a:spcBef>
                <a:spcPts val="0"/>
              </a:spcBef>
              <a:spcAft>
                <a:spcPts val="0"/>
              </a:spcAft>
              <a:buNone/>
            </a:pPr>
            <a:r>
              <a:rPr lang="it">
                <a:solidFill>
                  <a:schemeClr val="accent1"/>
                </a:solidFill>
                <a:latin typeface="Catamaran"/>
                <a:ea typeface="Catamaran"/>
                <a:cs typeface="Catamaran"/>
                <a:sym typeface="Catamaran"/>
              </a:rPr>
              <a:t>We </a:t>
            </a:r>
            <a:r>
              <a:rPr lang="it" u="sng">
                <a:solidFill>
                  <a:schemeClr val="accent1"/>
                </a:solidFill>
                <a:latin typeface="Catamaran"/>
                <a:ea typeface="Catamaran"/>
                <a:cs typeface="Catamaran"/>
                <a:sym typeface="Catamaran"/>
              </a:rPr>
              <a:t>miss ~20%</a:t>
            </a:r>
            <a:r>
              <a:rPr lang="it">
                <a:solidFill>
                  <a:schemeClr val="accent1"/>
                </a:solidFill>
                <a:latin typeface="Catamaran"/>
                <a:ea typeface="Catamaran"/>
                <a:cs typeface="Catamaran"/>
                <a:sym typeface="Catamaran"/>
              </a:rPr>
              <a:t> of questions’</a:t>
            </a:r>
            <a:r>
              <a:rPr lang="it">
                <a:solidFill>
                  <a:schemeClr val="accent1"/>
                </a:solidFill>
                <a:latin typeface="Catamaran"/>
                <a:ea typeface="Catamaran"/>
                <a:cs typeface="Catamaran"/>
                <a:sym typeface="Catamaran"/>
              </a:rPr>
              <a:t> </a:t>
            </a:r>
            <a:r>
              <a:rPr lang="it">
                <a:solidFill>
                  <a:schemeClr val="accent1"/>
                </a:solidFill>
                <a:latin typeface="Catamaran"/>
                <a:ea typeface="Catamaran"/>
                <a:cs typeface="Catamaran"/>
                <a:sym typeface="Catamaran"/>
              </a:rPr>
              <a:t>words but we’ll see later that in our most advanced model we “drop” the questions’ vocab.</a:t>
            </a:r>
            <a:endParaRPr>
              <a:solidFill>
                <a:schemeClr val="accent1"/>
              </a:solidFill>
              <a:latin typeface="Catamaran"/>
              <a:ea typeface="Catamaran"/>
              <a:cs typeface="Catamaran"/>
              <a:sym typeface="Catamaran"/>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g16da98ec625_3_53"/>
          <p:cNvSpPr txBox="1"/>
          <p:nvPr>
            <p:ph type="title"/>
          </p:nvPr>
        </p:nvSpPr>
        <p:spPr>
          <a:xfrm>
            <a:off x="727650" y="861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it"/>
              <a:t> Hardware limits and Evaluation</a:t>
            </a:r>
            <a:endParaRPr/>
          </a:p>
        </p:txBody>
      </p:sp>
      <p:sp>
        <p:nvSpPr>
          <p:cNvPr id="139" name="Google Shape;139;g16da98ec625_3_53"/>
          <p:cNvSpPr txBox="1"/>
          <p:nvPr>
            <p:ph idx="1" type="body"/>
          </p:nvPr>
        </p:nvSpPr>
        <p:spPr>
          <a:xfrm>
            <a:off x="727650" y="1622025"/>
            <a:ext cx="79683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it"/>
              <a:t>Due to limited hardware we decided to train our model with only a subset of VQA 2.0 (</a:t>
            </a:r>
            <a:r>
              <a:rPr b="1" lang="it"/>
              <a:t>10000 samples for train and 1000 for validation</a:t>
            </a:r>
            <a:r>
              <a:rPr lang="it"/>
              <a:t>).</a:t>
            </a:r>
            <a:endParaRPr/>
          </a:p>
          <a:p>
            <a:pPr indent="0" lvl="0" marL="457200" rtl="0" algn="l">
              <a:spcBef>
                <a:spcPts val="0"/>
              </a:spcBef>
              <a:spcAft>
                <a:spcPts val="0"/>
              </a:spcAft>
              <a:buNone/>
            </a:pPr>
            <a:r>
              <a:rPr lang="it"/>
              <a:t>We have</a:t>
            </a:r>
            <a:r>
              <a:rPr lang="it"/>
              <a:t> also been prevented to train all the models parameters and as a result we only selected (</a:t>
            </a:r>
            <a:r>
              <a:rPr i="1" lang="it"/>
              <a:t>unfreezed</a:t>
            </a:r>
            <a:r>
              <a:rPr lang="it"/>
              <a:t>) the most effective layers according to recent </a:t>
            </a:r>
            <a:r>
              <a:rPr lang="it"/>
              <a:t>research.</a:t>
            </a:r>
            <a:endParaRPr/>
          </a:p>
          <a:p>
            <a:pPr indent="0" lvl="0" marL="457200" rtl="0" algn="l">
              <a:spcBef>
                <a:spcPts val="0"/>
              </a:spcBef>
              <a:spcAft>
                <a:spcPts val="0"/>
              </a:spcAft>
              <a:buNone/>
            </a:pPr>
            <a:r>
              <a:t/>
            </a:r>
            <a:endParaRPr/>
          </a:p>
          <a:p>
            <a:pPr indent="-311150" lvl="0" marL="457200" rtl="0" algn="l">
              <a:spcBef>
                <a:spcPts val="0"/>
              </a:spcBef>
              <a:spcAft>
                <a:spcPts val="0"/>
              </a:spcAft>
              <a:buSzPts val="1300"/>
              <a:buChar char="●"/>
            </a:pPr>
            <a:r>
              <a:rPr lang="it"/>
              <a:t>The </a:t>
            </a:r>
            <a:r>
              <a:rPr lang="it"/>
              <a:t>evaluation</a:t>
            </a:r>
            <a:r>
              <a:rPr lang="it"/>
              <a:t> for all our models has been performed according to the metric:</a:t>
            </a:r>
            <a:br>
              <a:rPr lang="it"/>
            </a:br>
            <a:r>
              <a:rPr lang="it"/>
              <a:t>										 </a:t>
            </a:r>
            <a:br>
              <a:rPr lang="it"/>
            </a:br>
            <a:r>
              <a:rPr lang="it"/>
              <a:t>										      </a:t>
            </a:r>
            <a:endParaRPr>
              <a:solidFill>
                <a:srgbClr val="6F0A19"/>
              </a:solidFill>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0" name="Google Shape;140;g16da98ec625_3_5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it"/>
              <a:t>‹#›</a:t>
            </a:fld>
            <a:endParaRPr/>
          </a:p>
        </p:txBody>
      </p:sp>
      <p:pic>
        <p:nvPicPr>
          <p:cNvPr id="141" name="Google Shape;141;g16da98ec625_3_53"/>
          <p:cNvPicPr preferRelativeResize="0"/>
          <p:nvPr/>
        </p:nvPicPr>
        <p:blipFill>
          <a:blip r:embed="rId3">
            <a:alphaModFix/>
          </a:blip>
          <a:stretch>
            <a:fillRect/>
          </a:stretch>
        </p:blipFill>
        <p:spPr>
          <a:xfrm>
            <a:off x="1324175" y="3246075"/>
            <a:ext cx="4937025" cy="637050"/>
          </a:xfrm>
          <a:prstGeom prst="rect">
            <a:avLst/>
          </a:prstGeom>
          <a:noFill/>
          <a:ln>
            <a:noFill/>
          </a:ln>
        </p:spPr>
      </p:pic>
      <p:sp>
        <p:nvSpPr>
          <p:cNvPr id="142" name="Google Shape;142;g16da98ec625_3_53"/>
          <p:cNvSpPr txBox="1"/>
          <p:nvPr/>
        </p:nvSpPr>
        <p:spPr>
          <a:xfrm>
            <a:off x="1317900" y="3883125"/>
            <a:ext cx="6508200" cy="1090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i="1" lang="it" sz="1300">
                <a:solidFill>
                  <a:schemeClr val="accent1"/>
                </a:solidFill>
                <a:latin typeface="Catamaran"/>
                <a:ea typeface="Catamaran"/>
                <a:cs typeface="Catamaran"/>
                <a:sym typeface="Catamaran"/>
              </a:rPr>
              <a:t>clearly </a:t>
            </a:r>
            <a:r>
              <a:rPr lang="it" sz="1300">
                <a:solidFill>
                  <a:schemeClr val="accent1"/>
                </a:solidFill>
                <a:latin typeface="Catamaran"/>
                <a:ea typeface="Catamaran"/>
                <a:cs typeface="Catamaran"/>
                <a:sym typeface="Catamaran"/>
              </a:rPr>
              <a:t>: even if we’ve trained our model only on 1-word answers, we </a:t>
            </a:r>
            <a:r>
              <a:rPr lang="it" sz="1300" u="sng">
                <a:solidFill>
                  <a:schemeClr val="accent1"/>
                </a:solidFill>
                <a:latin typeface="Catamaran"/>
                <a:ea typeface="Catamaran"/>
                <a:cs typeface="Catamaran"/>
                <a:sym typeface="Catamaran"/>
              </a:rPr>
              <a:t>evaluated</a:t>
            </a:r>
            <a:r>
              <a:rPr lang="it" sz="1300">
                <a:solidFill>
                  <a:schemeClr val="accent1"/>
                </a:solidFill>
                <a:latin typeface="Catamaran"/>
                <a:ea typeface="Catamaran"/>
                <a:cs typeface="Catamaran"/>
                <a:sym typeface="Catamaran"/>
              </a:rPr>
              <a:t> it </a:t>
            </a:r>
            <a:r>
              <a:rPr lang="it" sz="1300" u="sng">
                <a:solidFill>
                  <a:schemeClr val="accent1"/>
                </a:solidFill>
                <a:latin typeface="Catamaran"/>
                <a:ea typeface="Catamaran"/>
                <a:cs typeface="Catamaran"/>
                <a:sym typeface="Catamaran"/>
              </a:rPr>
              <a:t>also using samples that require more than 1-word to be answered</a:t>
            </a:r>
            <a:r>
              <a:rPr lang="it" sz="1300">
                <a:solidFill>
                  <a:schemeClr val="accent1"/>
                </a:solidFill>
                <a:latin typeface="Catamaran"/>
                <a:ea typeface="Catamaran"/>
                <a:cs typeface="Catamaran"/>
                <a:sym typeface="Catamaran"/>
              </a:rPr>
              <a:t>,</a:t>
            </a:r>
            <a:r>
              <a:rPr i="1" lang="it" sz="1300">
                <a:solidFill>
                  <a:schemeClr val="accent1"/>
                </a:solidFill>
                <a:latin typeface="Catamaran"/>
                <a:ea typeface="Catamaran"/>
                <a:cs typeface="Catamaran"/>
                <a:sym typeface="Catamaran"/>
              </a:rPr>
              <a:t> this allowed us to discover nice properties that we’ll discuss later</a:t>
            </a:r>
            <a:r>
              <a:rPr lang="it" sz="1300">
                <a:solidFill>
                  <a:schemeClr val="accent1"/>
                </a:solidFill>
                <a:latin typeface="Catamaran"/>
                <a:ea typeface="Catamaran"/>
                <a:cs typeface="Catamaran"/>
                <a:sym typeface="Catamaran"/>
              </a:rPr>
              <a:t>.</a:t>
            </a:r>
            <a:endParaRPr sz="1300">
              <a:solidFill>
                <a:schemeClr val="accent1"/>
              </a:solidFill>
              <a:latin typeface="Catamaran"/>
              <a:ea typeface="Catamaran"/>
              <a:cs typeface="Catamaran"/>
              <a:sym typeface="Catamaran"/>
            </a:endParaRPr>
          </a:p>
          <a:p>
            <a:pPr indent="0" lvl="0" marL="0" rtl="0" algn="l">
              <a:spcBef>
                <a:spcPts val="0"/>
              </a:spcBef>
              <a:spcAft>
                <a:spcPts val="0"/>
              </a:spcAft>
              <a:buNone/>
            </a:pPr>
            <a:r>
              <a:t/>
            </a:r>
            <a:endParaRPr>
              <a:latin typeface="Catamaran"/>
              <a:ea typeface="Catamaran"/>
              <a:cs typeface="Catamaran"/>
              <a:sym typeface="Catamaran"/>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2"/>
                                        </p:tgtEl>
                                        <p:attrNameLst>
                                          <p:attrName>style.visibility</p:attrName>
                                        </p:attrNameLst>
                                      </p:cBhvr>
                                      <p:to>
                                        <p:strVal val="visible"/>
                                      </p:to>
                                    </p:set>
                                    <p:animEffect filter="fade" transition="in">
                                      <p:cBhvr>
                                        <p:cTn dur="1000"/>
                                        <p:tgtEl>
                                          <p:spTgt spid="1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g16e8034bccc_3_1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it"/>
              <a:t>‹#›</a:t>
            </a:fld>
            <a:endParaRPr/>
          </a:p>
        </p:txBody>
      </p:sp>
      <p:sp>
        <p:nvSpPr>
          <p:cNvPr id="148" name="Google Shape;148;g16e8034bccc_3_13"/>
          <p:cNvSpPr txBox="1"/>
          <p:nvPr/>
        </p:nvSpPr>
        <p:spPr>
          <a:xfrm>
            <a:off x="727650" y="861800"/>
            <a:ext cx="7688700" cy="535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600"/>
              <a:buFont typeface="Arial"/>
              <a:buNone/>
            </a:pPr>
            <a:r>
              <a:rPr b="1" lang="it" sz="2600">
                <a:solidFill>
                  <a:srgbClr val="1A1A1A"/>
                </a:solidFill>
                <a:latin typeface="Catamaran"/>
                <a:ea typeface="Catamaran"/>
                <a:cs typeface="Catamaran"/>
                <a:sym typeface="Catamaran"/>
              </a:rPr>
              <a:t>Solution development</a:t>
            </a:r>
            <a:endParaRPr b="1" i="0" sz="2600" u="none" cap="none" strike="noStrike">
              <a:solidFill>
                <a:srgbClr val="1A1A1A"/>
              </a:solidFill>
              <a:latin typeface="Catamaran"/>
              <a:ea typeface="Catamaran"/>
              <a:cs typeface="Catamaran"/>
              <a:sym typeface="Catamaran"/>
            </a:endParaRPr>
          </a:p>
        </p:txBody>
      </p:sp>
      <p:sp>
        <p:nvSpPr>
          <p:cNvPr id="149" name="Google Shape;149;g16e8034bccc_3_13"/>
          <p:cNvSpPr txBox="1"/>
          <p:nvPr/>
        </p:nvSpPr>
        <p:spPr>
          <a:xfrm>
            <a:off x="1853025" y="2288513"/>
            <a:ext cx="1836900" cy="572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300"/>
              <a:buFont typeface="Arial"/>
              <a:buNone/>
            </a:pPr>
            <a:r>
              <a:rPr lang="it" sz="1300">
                <a:solidFill>
                  <a:srgbClr val="595959"/>
                </a:solidFill>
                <a:latin typeface="Catamaran"/>
                <a:ea typeface="Catamaran"/>
                <a:cs typeface="Catamaran"/>
                <a:sym typeface="Catamaran"/>
              </a:rPr>
              <a:t>LSTM+VGG</a:t>
            </a:r>
            <a:endParaRPr b="0" i="0" sz="1300" u="none" cap="none" strike="noStrike">
              <a:solidFill>
                <a:srgbClr val="595959"/>
              </a:solidFill>
              <a:latin typeface="Catamaran"/>
              <a:ea typeface="Catamaran"/>
              <a:cs typeface="Catamaran"/>
              <a:sym typeface="Catamaran"/>
            </a:endParaRPr>
          </a:p>
        </p:txBody>
      </p:sp>
      <p:sp>
        <p:nvSpPr>
          <p:cNvPr id="150" name="Google Shape;150;g16e8034bccc_3_13"/>
          <p:cNvSpPr txBox="1"/>
          <p:nvPr/>
        </p:nvSpPr>
        <p:spPr>
          <a:xfrm>
            <a:off x="1581075" y="2048174"/>
            <a:ext cx="2380800" cy="388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800"/>
              <a:buFont typeface="Arial"/>
              <a:buNone/>
            </a:pPr>
            <a:r>
              <a:rPr lang="it" sz="1800">
                <a:latin typeface="Catamaran"/>
                <a:ea typeface="Catamaran"/>
                <a:cs typeface="Catamaran"/>
                <a:sym typeface="Catamaran"/>
              </a:rPr>
              <a:t>Baseline</a:t>
            </a:r>
            <a:endParaRPr b="0" i="0" sz="1800" u="none" cap="none" strike="noStrike">
              <a:solidFill>
                <a:srgbClr val="000000"/>
              </a:solidFill>
              <a:latin typeface="Catamaran"/>
              <a:ea typeface="Catamaran"/>
              <a:cs typeface="Catamaran"/>
              <a:sym typeface="Catamaran"/>
            </a:endParaRPr>
          </a:p>
        </p:txBody>
      </p:sp>
      <p:sp>
        <p:nvSpPr>
          <p:cNvPr id="151" name="Google Shape;151;g16e8034bccc_3_13"/>
          <p:cNvSpPr txBox="1"/>
          <p:nvPr/>
        </p:nvSpPr>
        <p:spPr>
          <a:xfrm>
            <a:off x="5048625" y="2298561"/>
            <a:ext cx="1836900" cy="7110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300"/>
              <a:buFont typeface="Arial"/>
              <a:buNone/>
            </a:pPr>
            <a:r>
              <a:rPr lang="it" sz="1300">
                <a:solidFill>
                  <a:srgbClr val="595959"/>
                </a:solidFill>
                <a:latin typeface="Catamaran"/>
                <a:ea typeface="Catamaran"/>
                <a:cs typeface="Catamaran"/>
                <a:sym typeface="Catamaran"/>
              </a:rPr>
              <a:t>BERT+ViT</a:t>
            </a:r>
            <a:endParaRPr b="0" i="0" sz="1300" u="none" cap="none" strike="noStrike">
              <a:solidFill>
                <a:srgbClr val="595959"/>
              </a:solidFill>
              <a:latin typeface="Lato"/>
              <a:ea typeface="Lato"/>
              <a:cs typeface="Lato"/>
              <a:sym typeface="Lato"/>
            </a:endParaRPr>
          </a:p>
        </p:txBody>
      </p:sp>
      <p:sp>
        <p:nvSpPr>
          <p:cNvPr id="152" name="Google Shape;152;g16e8034bccc_3_13"/>
          <p:cNvSpPr txBox="1"/>
          <p:nvPr/>
        </p:nvSpPr>
        <p:spPr>
          <a:xfrm>
            <a:off x="4643175" y="2070609"/>
            <a:ext cx="2647800" cy="388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800"/>
              <a:buFont typeface="Arial"/>
              <a:buNone/>
            </a:pPr>
            <a:r>
              <a:rPr lang="it" sz="1800">
                <a:latin typeface="Catamaran"/>
                <a:ea typeface="Catamaran"/>
                <a:cs typeface="Catamaran"/>
                <a:sym typeface="Catamaran"/>
              </a:rPr>
              <a:t>ViLT</a:t>
            </a:r>
            <a:endParaRPr b="0" i="0" sz="1800" u="none" cap="none" strike="noStrike">
              <a:solidFill>
                <a:srgbClr val="000000"/>
              </a:solidFill>
              <a:latin typeface="Catamaran"/>
              <a:ea typeface="Catamaran"/>
              <a:cs typeface="Catamaran"/>
              <a:sym typeface="Catamaran"/>
            </a:endParaRPr>
          </a:p>
        </p:txBody>
      </p:sp>
      <p:sp>
        <p:nvSpPr>
          <p:cNvPr id="153" name="Google Shape;153;g16e8034bccc_3_13"/>
          <p:cNvSpPr txBox="1"/>
          <p:nvPr/>
        </p:nvSpPr>
        <p:spPr>
          <a:xfrm>
            <a:off x="2514600" y="3773381"/>
            <a:ext cx="3654900" cy="5352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300"/>
              <a:buFont typeface="Arial"/>
              <a:buNone/>
            </a:pPr>
            <a:r>
              <a:rPr lang="it" sz="1300">
                <a:solidFill>
                  <a:srgbClr val="595959"/>
                </a:solidFill>
                <a:latin typeface="Catamaran"/>
                <a:ea typeface="Catamaran"/>
                <a:cs typeface="Catamaran"/>
                <a:sym typeface="Catamaran"/>
              </a:rPr>
              <a:t>LSTM + ViT</a:t>
            </a:r>
            <a:endParaRPr b="0" i="0" sz="1300" u="none" cap="none" strike="noStrike">
              <a:solidFill>
                <a:srgbClr val="595959"/>
              </a:solidFill>
              <a:latin typeface="Lato"/>
              <a:ea typeface="Lato"/>
              <a:cs typeface="Lato"/>
              <a:sym typeface="Lato"/>
            </a:endParaRPr>
          </a:p>
        </p:txBody>
      </p:sp>
      <p:sp>
        <p:nvSpPr>
          <p:cNvPr id="154" name="Google Shape;154;g16e8034bccc_3_13"/>
          <p:cNvSpPr txBox="1"/>
          <p:nvPr/>
        </p:nvSpPr>
        <p:spPr>
          <a:xfrm>
            <a:off x="3061275" y="3553575"/>
            <a:ext cx="2647800" cy="388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1600"/>
              </a:spcAft>
              <a:buClr>
                <a:srgbClr val="000000"/>
              </a:buClr>
              <a:buSzPts val="1800"/>
              <a:buFont typeface="Arial"/>
              <a:buNone/>
            </a:pPr>
            <a:r>
              <a:rPr lang="it" sz="1800">
                <a:latin typeface="Catamaran"/>
                <a:ea typeface="Catamaran"/>
                <a:cs typeface="Catamaran"/>
                <a:sym typeface="Catamaran"/>
              </a:rPr>
              <a:t>Intermediate</a:t>
            </a:r>
            <a:endParaRPr b="0" i="0" sz="1800" u="none" cap="none" strike="noStrike">
              <a:solidFill>
                <a:srgbClr val="000000"/>
              </a:solidFill>
              <a:latin typeface="Catamaran"/>
              <a:ea typeface="Catamaran"/>
              <a:cs typeface="Catamaran"/>
              <a:sym typeface="Catamaran"/>
            </a:endParaRPr>
          </a:p>
        </p:txBody>
      </p:sp>
      <p:sp>
        <p:nvSpPr>
          <p:cNvPr id="155" name="Google Shape;155;g16e8034bccc_3_13"/>
          <p:cNvSpPr/>
          <p:nvPr/>
        </p:nvSpPr>
        <p:spPr>
          <a:xfrm>
            <a:off x="1884825" y="3084400"/>
            <a:ext cx="5000700" cy="117600"/>
          </a:xfrm>
          <a:prstGeom prst="rect">
            <a:avLst/>
          </a:prstGeom>
          <a:solidFill>
            <a:srgbClr val="59595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g16e8034bccc_3_13"/>
          <p:cNvSpPr/>
          <p:nvPr/>
        </p:nvSpPr>
        <p:spPr>
          <a:xfrm>
            <a:off x="2371425" y="2684075"/>
            <a:ext cx="800100" cy="800100"/>
          </a:xfrm>
          <a:prstGeom prst="blockArc">
            <a:avLst>
              <a:gd fmla="val 10800000" name="adj1"/>
              <a:gd fmla="val 0" name="adj2"/>
              <a:gd fmla="val 25000" name="adj3"/>
            </a:avLst>
          </a:pr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g16e8034bccc_3_13"/>
          <p:cNvSpPr/>
          <p:nvPr/>
        </p:nvSpPr>
        <p:spPr>
          <a:xfrm>
            <a:off x="5567025" y="2684075"/>
            <a:ext cx="800100" cy="800100"/>
          </a:xfrm>
          <a:prstGeom prst="blockArc">
            <a:avLst>
              <a:gd fmla="val 10800000" name="adj1"/>
              <a:gd fmla="val 0" name="adj2"/>
              <a:gd fmla="val 25000" name="adj3"/>
            </a:avLst>
          </a:prstGeom>
          <a:solidFill>
            <a:srgbClr val="6F0A19"/>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8" name="Google Shape;158;g16e8034bccc_3_13"/>
          <p:cNvSpPr/>
          <p:nvPr/>
        </p:nvSpPr>
        <p:spPr>
          <a:xfrm flipH="1" rot="10800000">
            <a:off x="3969225" y="2802075"/>
            <a:ext cx="800100" cy="800100"/>
          </a:xfrm>
          <a:prstGeom prst="blockArc">
            <a:avLst>
              <a:gd fmla="val 10800000" name="adj1"/>
              <a:gd fmla="val 0" name="adj2"/>
              <a:gd fmla="val 25000" name="adj3"/>
            </a:avLst>
          </a:prstGeom>
          <a:solidFill>
            <a:srgbClr val="006778"/>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